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81" r:id="rId5"/>
    <p:sldId id="259" r:id="rId6"/>
    <p:sldId id="261" r:id="rId7"/>
    <p:sldId id="262" r:id="rId8"/>
    <p:sldId id="268" r:id="rId9"/>
    <p:sldId id="264" r:id="rId10"/>
    <p:sldId id="272" r:id="rId11"/>
    <p:sldId id="274" r:id="rId12"/>
    <p:sldId id="266" r:id="rId13"/>
    <p:sldId id="270" r:id="rId14"/>
    <p:sldId id="277" r:id="rId15"/>
    <p:sldId id="279" r:id="rId16"/>
  </p:sldIdLst>
  <p:sldSz cx="9144000" cy="5143500" type="screen16x9"/>
  <p:notesSz cx="6858000" cy="9144000"/>
  <p:embeddedFontLst>
    <p:embeddedFont>
      <p:font typeface="Oswald"/>
      <p:regular r:id="rId19"/>
      <p:bold r:id="rId20"/>
    </p:embeddedFont>
    <p:embeddedFont>
      <p:font typeface="Average" panose="020B0604020202020204" charset="0"/>
      <p:regular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13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53EE89D-378F-4A11-BF65-8090A76294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4006E4-F981-48C2-9CD6-0D737CB2ED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92C89-D9AD-4742-AFC7-59EFFBDA58D6}" type="datetimeFigureOut">
              <a:rPr lang="es-MX" smtClean="0"/>
              <a:t>12/02/2018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9139389-4591-4FE2-8353-C2FD50FC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2F5AEE4-97C0-4539-B791-F65824566C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9A007-E8EB-4A3C-8AB9-5CA0AEF93E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0233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0861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630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8903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7874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933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224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966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0373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8349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8650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6850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551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150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7774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877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>
                <a:latin typeface="+mn-lt"/>
              </a:defRPr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>
                <a:latin typeface="+mn-l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latin typeface="+mn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>
                <a:latin typeface="+mn-lt"/>
              </a:defRPr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  <a:latin typeface="+mj-lt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‹Nº›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>
                <a:latin typeface="+mn-lt"/>
              </a:defRPr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  <a:latin typeface="+mn-l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Char char="●"/>
              <a:defRPr>
                <a:solidFill>
                  <a:schemeClr val="lt1"/>
                </a:solidFill>
                <a:latin typeface="+mn-lt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‹Nº›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‹Nº›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5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71257" y="808384"/>
            <a:ext cx="7801500" cy="191251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Propuesta de </a:t>
            </a: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actualización y mantenimiento de salones en la División de Ciencias Básicas</a:t>
            </a:r>
            <a:endParaRPr lang="e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71250" y="3420037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MX" sz="1800" dirty="0">
                <a:latin typeface="+mn-lt"/>
              </a:rPr>
              <a:t>FEBRERO</a:t>
            </a:r>
            <a:r>
              <a:rPr lang="en" sz="1800" dirty="0">
                <a:latin typeface="+mn-lt"/>
              </a:rPr>
              <a:t> - 2018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219300" y="130337"/>
            <a:ext cx="4045200" cy="1675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Pizarrones electrónicos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2"/>
          </p:nvPr>
        </p:nvSpPr>
        <p:spPr>
          <a:xfrm>
            <a:off x="4731300" y="281825"/>
            <a:ext cx="4193400" cy="4368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+mn-lt"/>
              </a:rPr>
              <a:t>Su vida útil es de aproximadamente 5 años, en 30 salones los pizarrones son obsoletos.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Razones para cambiarlos: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>
                <a:latin typeface="+mn-lt"/>
              </a:rPr>
              <a:t>Los accesorios que han fallado ya no se encuentran en el mercado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>
                <a:latin typeface="+mn-lt"/>
              </a:rPr>
              <a:t>Es recomendable retirar estos pizarrones y sustituirlos por un pizarron Ebeam engage pues son más prácticos</a:t>
            </a:r>
          </a:p>
        </p:txBody>
      </p:sp>
      <p:pic>
        <p:nvPicPr>
          <p:cNvPr id="4" name="Shape 206" descr="WhatsApp Image 2017-08-03 at 14.28.13.jpeg">
            <a:extLst>
              <a:ext uri="{FF2B5EF4-FFF2-40B4-BE49-F238E27FC236}">
                <a16:creationId xmlns:a16="http://schemas.microsoft.com/office/drawing/2014/main" id="{48BE7111-CE35-4C58-8F79-C8B72161414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53" y="2080592"/>
            <a:ext cx="4155293" cy="2337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219300" y="183345"/>
            <a:ext cx="4045200" cy="1675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Plumas interactivas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2"/>
          </p:nvPr>
        </p:nvSpPr>
        <p:spPr>
          <a:xfrm>
            <a:off x="4731300" y="281825"/>
            <a:ext cx="4193400" cy="4368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+mn-lt"/>
              </a:rPr>
              <a:t>Su vida útil es de aproximadamente 2 años</a:t>
            </a:r>
          </a:p>
          <a:p>
            <a:pPr lvl="0"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Razones para cambiarlas:</a:t>
            </a:r>
          </a:p>
          <a:p>
            <a:pPr marL="457200" lvl="0" indent="-228600"/>
            <a:r>
              <a:rPr lang="en" dirty="0">
                <a:latin typeface="+mn-lt"/>
              </a:rPr>
              <a:t>Algunos de sus componentes se deterioran o fallan haciendo que su funcionamiento no sea el adecuado.</a:t>
            </a:r>
          </a:p>
          <a:p>
            <a:pPr marL="457200" lvl="0" indent="-228600"/>
            <a:r>
              <a:rPr lang="en" dirty="0">
                <a:latin typeface="+mn-lt"/>
              </a:rPr>
              <a:t>Caídas que las inutilicen</a:t>
            </a:r>
          </a:p>
          <a:p>
            <a:pPr marL="457200" lvl="0" indent="-228600" rtl="0">
              <a:spcBef>
                <a:spcPts val="0"/>
              </a:spcBef>
            </a:pPr>
            <a:endParaRPr dirty="0">
              <a:latin typeface="+mn-lt"/>
            </a:endParaRPr>
          </a:p>
        </p:txBody>
      </p:sp>
      <p:pic>
        <p:nvPicPr>
          <p:cNvPr id="4" name="Shape 218" descr="WhatsApp Image 2017-08-03 at 14.28.13.jpeg">
            <a:extLst>
              <a:ext uri="{FF2B5EF4-FFF2-40B4-BE49-F238E27FC236}">
                <a16:creationId xmlns:a16="http://schemas.microsoft.com/office/drawing/2014/main" id="{611BEEF4-8EC5-48FC-980D-840FB58A693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300" y="2299249"/>
            <a:ext cx="4122898" cy="2319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470633" y="2866911"/>
            <a:ext cx="4045200" cy="1675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No-break o UPS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2"/>
          </p:nvPr>
        </p:nvSpPr>
        <p:spPr>
          <a:xfrm>
            <a:off x="4771058" y="2516515"/>
            <a:ext cx="4193400" cy="258143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+mn-lt"/>
              </a:rPr>
              <a:t>Su vida útil es de aproximadamente 2 años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+mn-lt"/>
              </a:rPr>
              <a:t>Razones para cambiarlos: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1400" dirty="0">
                <a:latin typeface="+mn-lt"/>
              </a:rPr>
              <a:t>El costo de reparación es elevado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1400" dirty="0">
                <a:latin typeface="+mn-lt"/>
              </a:rPr>
              <a:t>Para algunos modelos ya no es posible conseguir el modelo de batería que utiliza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1400" dirty="0">
                <a:latin typeface="+mn-lt"/>
              </a:rPr>
              <a:t>Muchos de ellos no tienen reparación y s</a:t>
            </a:r>
            <a:r>
              <a:rPr lang="es-MX" sz="1400" dirty="0">
                <a:latin typeface="+mn-lt"/>
              </a:rPr>
              <a:t>ó</a:t>
            </a:r>
            <a:r>
              <a:rPr lang="en" sz="1400" dirty="0">
                <a:latin typeface="+mn-lt"/>
              </a:rPr>
              <a:t>lo tienen la función de supresor de picos, ya no dan el respaldo requerido</a:t>
            </a:r>
          </a:p>
        </p:txBody>
      </p:sp>
      <p:sp>
        <p:nvSpPr>
          <p:cNvPr id="4" name="Shape 169">
            <a:extLst>
              <a:ext uri="{FF2B5EF4-FFF2-40B4-BE49-F238E27FC236}">
                <a16:creationId xmlns:a16="http://schemas.microsoft.com/office/drawing/2014/main" id="{8B102EDA-A92B-4027-AC8F-FEE4ED63E12B}"/>
              </a:ext>
            </a:extLst>
          </p:cNvPr>
          <p:cNvSpPr txBox="1">
            <a:spLocks/>
          </p:cNvSpPr>
          <p:nvPr/>
        </p:nvSpPr>
        <p:spPr>
          <a:xfrm>
            <a:off x="212491" y="282737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42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4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" dirty="0">
                <a:latin typeface="+mj-lt"/>
              </a:rPr>
              <a:t>Multiplexor de vídeo</a:t>
            </a:r>
          </a:p>
        </p:txBody>
      </p:sp>
      <p:sp>
        <p:nvSpPr>
          <p:cNvPr id="5" name="Shape 170">
            <a:extLst>
              <a:ext uri="{FF2B5EF4-FFF2-40B4-BE49-F238E27FC236}">
                <a16:creationId xmlns:a16="http://schemas.microsoft.com/office/drawing/2014/main" id="{D1EA1B4A-BB4A-4CD9-92CD-533C83B029EB}"/>
              </a:ext>
            </a:extLst>
          </p:cNvPr>
          <p:cNvSpPr txBox="1">
            <a:spLocks/>
          </p:cNvSpPr>
          <p:nvPr/>
        </p:nvSpPr>
        <p:spPr>
          <a:xfrm>
            <a:off x="4870631" y="302622"/>
            <a:ext cx="4193400" cy="18370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Average"/>
              <a:buChar char="●"/>
              <a:defRPr sz="18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Char char="○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Char char="■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Char char="●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Char char="○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Char char="■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Char char="●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Char char="○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Average"/>
              <a:buChar char="■"/>
              <a:defRPr sz="1400" b="0" i="0" u="none" strike="noStrike" cap="non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Font typeface="Average"/>
              <a:buNone/>
            </a:pPr>
            <a:r>
              <a:rPr lang="en" sz="1600" dirty="0">
                <a:latin typeface="+mn-lt"/>
              </a:rPr>
              <a:t>Su vida útil es de aproximadamente 2 años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verage"/>
              <a:buNone/>
            </a:pPr>
            <a:r>
              <a:rPr lang="en" sz="1600" dirty="0">
                <a:latin typeface="+mn-lt"/>
              </a:rPr>
              <a:t>Razones para cambiarlos:</a:t>
            </a:r>
          </a:p>
          <a:p>
            <a:pPr marL="457200" indent="-228600">
              <a:lnSpc>
                <a:spcPct val="100000"/>
              </a:lnSpc>
              <a:spcAft>
                <a:spcPts val="0"/>
              </a:spcAft>
            </a:pPr>
            <a:r>
              <a:rPr lang="en" sz="1600" dirty="0">
                <a:latin typeface="+mn-lt"/>
              </a:rPr>
              <a:t>No hay reparación de ellos</a:t>
            </a:r>
          </a:p>
          <a:p>
            <a:pPr marL="457200" indent="-228600">
              <a:lnSpc>
                <a:spcPct val="100000"/>
              </a:lnSpc>
              <a:spcAft>
                <a:spcPts val="0"/>
              </a:spcAft>
            </a:pPr>
            <a:r>
              <a:rPr lang="en" sz="1600" dirty="0">
                <a:latin typeface="+mn-lt"/>
              </a:rPr>
              <a:t>Algunos de sus componentes se deterioran o fallan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C979CC36-26FA-4859-A7F5-2FD5A74031FD}"/>
              </a:ext>
            </a:extLst>
          </p:cNvPr>
          <p:cNvCxnSpPr>
            <a:cxnSpLocks/>
          </p:cNvCxnSpPr>
          <p:nvPr/>
        </p:nvCxnSpPr>
        <p:spPr>
          <a:xfrm flipV="1">
            <a:off x="424069" y="2419350"/>
            <a:ext cx="8540389" cy="1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292004" y="231449"/>
            <a:ext cx="4045200" cy="97787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Biométricos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2"/>
          </p:nvPr>
        </p:nvSpPr>
        <p:spPr>
          <a:xfrm>
            <a:off x="4731300" y="281825"/>
            <a:ext cx="4193400" cy="4368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+mn-lt"/>
              </a:rPr>
              <a:t>Su vida útil es de aproximadamente 3 años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Razones para cambiarlos: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>
                <a:latin typeface="+mn-lt"/>
              </a:rPr>
              <a:t>Los biométricos que están afuera del salón sufren de las inclemencias del clima y del vandalismo, eventualmente algunos de sus componentes se deterioran o fallan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>
                <a:latin typeface="+mn-lt"/>
              </a:rPr>
              <a:t>Presentan obsolescencia y ciertos modelos ya no se encuentran en el mercado</a:t>
            </a:r>
          </a:p>
        </p:txBody>
      </p:sp>
      <p:pic>
        <p:nvPicPr>
          <p:cNvPr id="4" name="Shape 194" descr="WhatsApp Image 2017-08-03 at 14.28.09 (1).jpeg">
            <a:extLst>
              <a:ext uri="{FF2B5EF4-FFF2-40B4-BE49-F238E27FC236}">
                <a16:creationId xmlns:a16="http://schemas.microsoft.com/office/drawing/2014/main" id="{447D9D12-DDAD-4088-A156-BE08F9C0F7D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65" y="1877472"/>
            <a:ext cx="4305136" cy="2687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8354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800" b="1" dirty="0">
                <a:latin typeface="+mj-lt"/>
              </a:rPr>
              <a:t>COSTOS ESTIMADOS PARA </a:t>
            </a:r>
            <a:r>
              <a:rPr lang="en" sz="2800" b="1" u="sng" dirty="0">
                <a:latin typeface="+mj-lt"/>
              </a:rPr>
              <a:t>ACTUALIZAR</a:t>
            </a:r>
            <a:r>
              <a:rPr lang="en" sz="2800" b="1" dirty="0">
                <a:latin typeface="+mj-lt"/>
              </a:rPr>
              <a:t> </a:t>
            </a:r>
            <a:br>
              <a:rPr lang="en" sz="2800" b="1" dirty="0">
                <a:latin typeface="+mj-lt"/>
              </a:rPr>
            </a:br>
            <a:r>
              <a:rPr lang="en" sz="2800" b="1" dirty="0">
                <a:latin typeface="+mj-lt"/>
              </a:rPr>
              <a:t> </a:t>
            </a:r>
            <a:r>
              <a:rPr lang="es-MX" sz="2800" b="1" dirty="0">
                <a:latin typeface="+mj-lt"/>
              </a:rPr>
              <a:t>Y </a:t>
            </a:r>
            <a:r>
              <a:rPr lang="es-MX" sz="2800" b="1" u="sng" dirty="0">
                <a:latin typeface="+mj-lt"/>
              </a:rPr>
              <a:t>MANTENER</a:t>
            </a:r>
            <a:r>
              <a:rPr lang="es-MX" sz="2800" b="1" dirty="0">
                <a:latin typeface="+mj-lt"/>
              </a:rPr>
              <a:t> </a:t>
            </a:r>
            <a:r>
              <a:rPr lang="en" sz="2800" b="1" dirty="0">
                <a:latin typeface="+mj-lt"/>
              </a:rPr>
              <a:t>UN SALÓN: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C170FF62-C992-47EF-9112-7741AF6B1F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359"/>
              </p:ext>
            </p:extLst>
          </p:nvPr>
        </p:nvGraphicFramePr>
        <p:xfrm>
          <a:off x="901603" y="1054658"/>
          <a:ext cx="7340793" cy="3922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r:id="rId4" imgW="9696457" imgH="5181729" progId="Excel.Sheet.12">
                  <p:embed/>
                </p:oleObj>
              </mc:Choice>
              <mc:Fallback>
                <p:oleObj name="Worksheet" r:id="rId4" imgW="9696457" imgH="51817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1603" y="1054658"/>
                        <a:ext cx="7340793" cy="392273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8591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04652-A270-427A-8E54-18156E09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056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178" y="169005"/>
            <a:ext cx="2643535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Visión general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940905" y="914995"/>
            <a:ext cx="7619999" cy="331350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en" sz="2000" b="1" dirty="0">
                <a:latin typeface="+mj-lt"/>
              </a:rPr>
              <a:t>Las TIC </a:t>
            </a:r>
            <a:r>
              <a:rPr lang="es-MX" sz="2000" b="1" dirty="0">
                <a:latin typeface="+mj-lt"/>
              </a:rPr>
              <a:t>y TAC</a:t>
            </a:r>
            <a:r>
              <a:rPr lang="en" sz="2000" b="1" dirty="0">
                <a:latin typeface="+mj-lt"/>
              </a:rPr>
              <a:t> contribuyen de forma positiva en el proceso de enseñanza-aprendizaje, su utilización tiene un impacto significativo en la formación de los alumnos, también le ayudan al profesor a implementar innovaciones en su enseñanza y facilitar el aprendizaje.</a:t>
            </a:r>
          </a:p>
          <a:p>
            <a:pPr lvl="0" algn="just">
              <a:spcBef>
                <a:spcPts val="0"/>
              </a:spcBef>
              <a:buNone/>
            </a:pPr>
            <a:r>
              <a:rPr lang="en" sz="2000" b="1" dirty="0">
                <a:latin typeface="+mj-lt"/>
              </a:rPr>
              <a:t>En la División de Ciencias Básicas (DCB) de la Facultad de Ingeniería de la UNAM, hay 38 salones de clase y cuatro salas de cómputo que cuentan con herramientas de medios o TIC/</a:t>
            </a:r>
            <a:r>
              <a:rPr lang="es-MX" sz="2000" b="1" dirty="0">
                <a:latin typeface="+mj-lt"/>
              </a:rPr>
              <a:t>TAC</a:t>
            </a:r>
            <a:r>
              <a:rPr lang="en" sz="2000" b="1" dirty="0">
                <a:latin typeface="+mj-lt"/>
              </a:rPr>
              <a:t>.</a:t>
            </a:r>
            <a:endParaRPr sz="2000" b="1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54349" y="127847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Medios instalados en los salones: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4294967295"/>
          </p:nvPr>
        </p:nvSpPr>
        <p:spPr>
          <a:xfrm>
            <a:off x="395301" y="1424199"/>
            <a:ext cx="2479675" cy="126825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dirty="0">
                <a:latin typeface="+mn-lt"/>
              </a:rPr>
              <a:t>El equipo cuenta con software de aplicación y acceso a Internet.</a:t>
            </a:r>
            <a:endParaRPr sz="1600" dirty="0">
              <a:latin typeface="+mn-lt"/>
            </a:endParaRPr>
          </a:p>
        </p:txBody>
      </p:sp>
      <p:grpSp>
        <p:nvGrpSpPr>
          <p:cNvPr id="72" name="Shape 72"/>
          <p:cNvGrpSpPr/>
          <p:nvPr/>
        </p:nvGrpSpPr>
        <p:grpSpPr>
          <a:xfrm>
            <a:off x="159026" y="867705"/>
            <a:ext cx="2880000" cy="4101860"/>
            <a:chOff x="431925" y="1304875"/>
            <a:chExt cx="2628924" cy="3416400"/>
          </a:xfrm>
        </p:grpSpPr>
        <p:sp>
          <p:nvSpPr>
            <p:cNvPr id="73" name="Shape 73"/>
            <p:cNvSpPr txBox="1"/>
            <p:nvPr/>
          </p:nvSpPr>
          <p:spPr>
            <a:xfrm>
              <a:off x="431925" y="1304875"/>
              <a:ext cx="2628899" cy="4640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431950" y="1304875"/>
              <a:ext cx="2628899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7" name="Shape 77"/>
          <p:cNvGrpSpPr/>
          <p:nvPr/>
        </p:nvGrpSpPr>
        <p:grpSpPr>
          <a:xfrm>
            <a:off x="3131353" y="866984"/>
            <a:ext cx="2880000" cy="4101860"/>
            <a:chOff x="3320450" y="1304875"/>
            <a:chExt cx="2632499" cy="3416400"/>
          </a:xfrm>
        </p:grpSpPr>
        <p:sp>
          <p:nvSpPr>
            <p:cNvPr id="78" name="Shape 78"/>
            <p:cNvSpPr txBox="1"/>
            <p:nvPr/>
          </p:nvSpPr>
          <p:spPr>
            <a:xfrm>
              <a:off x="3324050" y="1304875"/>
              <a:ext cx="2628899" cy="4640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320450" y="1304875"/>
              <a:ext cx="2628899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87" name="Shape 87" descr="Eq cómput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235" y="3019159"/>
            <a:ext cx="2005200" cy="16475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>
            <a:spLocks noGrp="1"/>
          </p:cNvSpPr>
          <p:nvPr>
            <p:ph type="body" idx="4294967295"/>
          </p:nvPr>
        </p:nvSpPr>
        <p:spPr>
          <a:xfrm>
            <a:off x="154349" y="874895"/>
            <a:ext cx="2720627" cy="4619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1. Equipo de cómputo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4294967295"/>
          </p:nvPr>
        </p:nvSpPr>
        <p:spPr>
          <a:xfrm>
            <a:off x="3180522" y="874895"/>
            <a:ext cx="2722981" cy="4619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2. 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Sistema de sonido</a:t>
            </a:r>
            <a:endParaRPr lang="en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2" name="Shape 81">
            <a:extLst>
              <a:ext uri="{FF2B5EF4-FFF2-40B4-BE49-F238E27FC236}">
                <a16:creationId xmlns:a16="http://schemas.microsoft.com/office/drawing/2014/main" id="{1157909A-0F1E-4FC2-9DB0-7678999DD1BC}"/>
              </a:ext>
            </a:extLst>
          </p:cNvPr>
          <p:cNvSpPr txBox="1">
            <a:spLocks/>
          </p:cNvSpPr>
          <p:nvPr/>
        </p:nvSpPr>
        <p:spPr>
          <a:xfrm>
            <a:off x="6191210" y="1465881"/>
            <a:ext cx="2454342" cy="10189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>
              <a:buFont typeface="Average"/>
              <a:buNone/>
            </a:pPr>
            <a:r>
              <a:rPr lang="es-MX" sz="1600" dirty="0">
                <a:latin typeface="+mn-lt"/>
              </a:rPr>
              <a:t>En la mayoría de los salones hay un proyector de 3200 lúmenes.</a:t>
            </a:r>
          </a:p>
          <a:p>
            <a:pPr>
              <a:buFont typeface="Average"/>
              <a:buNone/>
            </a:pPr>
            <a:r>
              <a:rPr lang="es-MX" sz="1600" dirty="0">
                <a:latin typeface="+mn-lt"/>
              </a:rPr>
              <a:t>Requieren cambio anual de lámpara.</a:t>
            </a:r>
          </a:p>
          <a:p>
            <a:pPr>
              <a:buFont typeface="Average"/>
              <a:buNone/>
            </a:pPr>
            <a:endParaRPr lang="es-MX" sz="1600" dirty="0">
              <a:latin typeface="+mn-lt"/>
            </a:endParaRPr>
          </a:p>
        </p:txBody>
      </p:sp>
      <p:grpSp>
        <p:nvGrpSpPr>
          <p:cNvPr id="33" name="Shape 77">
            <a:extLst>
              <a:ext uri="{FF2B5EF4-FFF2-40B4-BE49-F238E27FC236}">
                <a16:creationId xmlns:a16="http://schemas.microsoft.com/office/drawing/2014/main" id="{034B6DB4-097D-49F9-AAD8-D69D5BF8EFA9}"/>
              </a:ext>
            </a:extLst>
          </p:cNvPr>
          <p:cNvGrpSpPr/>
          <p:nvPr/>
        </p:nvGrpSpPr>
        <p:grpSpPr>
          <a:xfrm>
            <a:off x="6104976" y="866984"/>
            <a:ext cx="2880000" cy="4101860"/>
            <a:chOff x="3320450" y="1304875"/>
            <a:chExt cx="2632499" cy="3416400"/>
          </a:xfrm>
        </p:grpSpPr>
        <p:sp>
          <p:nvSpPr>
            <p:cNvPr id="34" name="Shape 78">
              <a:extLst>
                <a:ext uri="{FF2B5EF4-FFF2-40B4-BE49-F238E27FC236}">
                  <a16:creationId xmlns:a16="http://schemas.microsoft.com/office/drawing/2014/main" id="{85F3C44A-FA1A-412C-AEBF-F0A4497EA21D}"/>
                </a:ext>
              </a:extLst>
            </p:cNvPr>
            <p:cNvSpPr txBox="1"/>
            <p:nvPr/>
          </p:nvSpPr>
          <p:spPr>
            <a:xfrm>
              <a:off x="3324050" y="1304875"/>
              <a:ext cx="2628899" cy="4640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79">
              <a:extLst>
                <a:ext uri="{FF2B5EF4-FFF2-40B4-BE49-F238E27FC236}">
                  <a16:creationId xmlns:a16="http://schemas.microsoft.com/office/drawing/2014/main" id="{F997D2FC-46E7-4231-9291-7272F4111EAF}"/>
                </a:ext>
              </a:extLst>
            </p:cNvPr>
            <p:cNvSpPr/>
            <p:nvPr/>
          </p:nvSpPr>
          <p:spPr>
            <a:xfrm>
              <a:off x="3320450" y="1304875"/>
              <a:ext cx="2628899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36" name="Shape 88" descr="Eq video.jpg">
            <a:extLst>
              <a:ext uri="{FF2B5EF4-FFF2-40B4-BE49-F238E27FC236}">
                <a16:creationId xmlns:a16="http://schemas.microsoft.com/office/drawing/2014/main" id="{58F780DE-756C-4A4E-BEAE-909208595A2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3596" y="3307041"/>
            <a:ext cx="2045969" cy="137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80">
            <a:extLst>
              <a:ext uri="{FF2B5EF4-FFF2-40B4-BE49-F238E27FC236}">
                <a16:creationId xmlns:a16="http://schemas.microsoft.com/office/drawing/2014/main" id="{F96FE78E-DF77-4D48-981B-E05A7152089C}"/>
              </a:ext>
            </a:extLst>
          </p:cNvPr>
          <p:cNvSpPr txBox="1">
            <a:spLocks/>
          </p:cNvSpPr>
          <p:nvPr/>
        </p:nvSpPr>
        <p:spPr>
          <a:xfrm>
            <a:off x="6191210" y="874895"/>
            <a:ext cx="2588355" cy="461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>
              <a:spcAft>
                <a:spcPts val="0"/>
              </a:spcAft>
              <a:buFont typeface="Average"/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3. Vídeo proyector</a:t>
            </a:r>
          </a:p>
        </p:txBody>
      </p:sp>
      <p:pic>
        <p:nvPicPr>
          <p:cNvPr id="38" name="Shape 111" descr="bocinas.jpg">
            <a:extLst>
              <a:ext uri="{FF2B5EF4-FFF2-40B4-BE49-F238E27FC236}">
                <a16:creationId xmlns:a16="http://schemas.microsoft.com/office/drawing/2014/main" id="{2CCE12E3-FA41-46CF-B252-5DE65505752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8158" y="1816574"/>
            <a:ext cx="1915431" cy="131258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Shape 104">
            <a:extLst>
              <a:ext uri="{FF2B5EF4-FFF2-40B4-BE49-F238E27FC236}">
                <a16:creationId xmlns:a16="http://schemas.microsoft.com/office/drawing/2014/main" id="{F08CB539-6D98-4878-9858-7B546BE2BD5D}"/>
              </a:ext>
            </a:extLst>
          </p:cNvPr>
          <p:cNvSpPr txBox="1">
            <a:spLocks/>
          </p:cNvSpPr>
          <p:nvPr/>
        </p:nvSpPr>
        <p:spPr>
          <a:xfrm>
            <a:off x="3233296" y="3629260"/>
            <a:ext cx="2776088" cy="8407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>
              <a:buNone/>
            </a:pPr>
            <a:r>
              <a:rPr lang="es-MX" sz="1200" dirty="0">
                <a:latin typeface="+mn-lt"/>
              </a:rPr>
              <a:t>Actualmente sólo se tiene bocinas en algunos salones. </a:t>
            </a:r>
          </a:p>
          <a:p>
            <a:pPr>
              <a:buFont typeface="Average"/>
              <a:buNone/>
            </a:pPr>
            <a:endParaRPr lang="es-MX" sz="1200" dirty="0">
              <a:latin typeface="+mn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403B3B4-B4E1-43A6-B3DD-4C749EEC90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251" y="2688396"/>
            <a:ext cx="1250107" cy="8007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26169" y="108757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Medios instalados en los salones:</a:t>
            </a:r>
          </a:p>
        </p:txBody>
      </p:sp>
      <p:grpSp>
        <p:nvGrpSpPr>
          <p:cNvPr id="72" name="Shape 72"/>
          <p:cNvGrpSpPr/>
          <p:nvPr/>
        </p:nvGrpSpPr>
        <p:grpSpPr>
          <a:xfrm>
            <a:off x="563217" y="867705"/>
            <a:ext cx="3420000" cy="4101860"/>
            <a:chOff x="431925" y="1304875"/>
            <a:chExt cx="2628924" cy="3416400"/>
          </a:xfrm>
        </p:grpSpPr>
        <p:sp>
          <p:nvSpPr>
            <p:cNvPr id="73" name="Shape 73"/>
            <p:cNvSpPr txBox="1"/>
            <p:nvPr/>
          </p:nvSpPr>
          <p:spPr>
            <a:xfrm>
              <a:off x="431925" y="1304875"/>
              <a:ext cx="2628899" cy="4640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431950" y="1304875"/>
              <a:ext cx="2628899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7" name="Shape 77"/>
          <p:cNvGrpSpPr/>
          <p:nvPr/>
        </p:nvGrpSpPr>
        <p:grpSpPr>
          <a:xfrm>
            <a:off x="4748122" y="866984"/>
            <a:ext cx="3420000" cy="4101860"/>
            <a:chOff x="3320450" y="1304875"/>
            <a:chExt cx="2632499" cy="3416400"/>
          </a:xfrm>
        </p:grpSpPr>
        <p:sp>
          <p:nvSpPr>
            <p:cNvPr id="78" name="Shape 78"/>
            <p:cNvSpPr txBox="1"/>
            <p:nvPr/>
          </p:nvSpPr>
          <p:spPr>
            <a:xfrm>
              <a:off x="3324050" y="1304875"/>
              <a:ext cx="2628899" cy="4640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320450" y="1304875"/>
              <a:ext cx="2628899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5" name="Shape 75"/>
          <p:cNvSpPr txBox="1">
            <a:spLocks noGrp="1"/>
          </p:cNvSpPr>
          <p:nvPr>
            <p:ph type="body" idx="4294967295"/>
          </p:nvPr>
        </p:nvSpPr>
        <p:spPr>
          <a:xfrm>
            <a:off x="781879" y="866984"/>
            <a:ext cx="3081548" cy="4619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4. 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Pizarrón electrónico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4294967295"/>
          </p:nvPr>
        </p:nvSpPr>
        <p:spPr>
          <a:xfrm>
            <a:off x="5206528" y="891614"/>
            <a:ext cx="2493962" cy="4619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Aft>
                <a:spcPts val="0"/>
              </a:spcAft>
              <a:buNone/>
            </a:pP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4.1. Pluma interactiva</a:t>
            </a:r>
            <a:endParaRPr lang="en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5" name="Shape 128" descr="Piz1.jpg">
            <a:extLst>
              <a:ext uri="{FF2B5EF4-FFF2-40B4-BE49-F238E27FC236}">
                <a16:creationId xmlns:a16="http://schemas.microsoft.com/office/drawing/2014/main" id="{EC0C071F-4A50-4481-B248-945E0EEFACD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690" y="4275795"/>
            <a:ext cx="2238902" cy="609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206" descr="WhatsApp Image 2017-08-03 at 14.28.13.jpeg">
            <a:extLst>
              <a:ext uri="{FF2B5EF4-FFF2-40B4-BE49-F238E27FC236}">
                <a16:creationId xmlns:a16="http://schemas.microsoft.com/office/drawing/2014/main" id="{20C8783F-2DF7-43AA-9F71-C2C4031414F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7157" r="32681" b="3894"/>
          <a:stretch/>
        </p:blipFill>
        <p:spPr>
          <a:xfrm>
            <a:off x="1205169" y="2045757"/>
            <a:ext cx="2057943" cy="211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29" descr="Plumas.jpg">
            <a:extLst>
              <a:ext uri="{FF2B5EF4-FFF2-40B4-BE49-F238E27FC236}">
                <a16:creationId xmlns:a16="http://schemas.microsoft.com/office/drawing/2014/main" id="{7AFBDB89-2991-42F4-A5ED-F29AE44D052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7532" y="3777483"/>
            <a:ext cx="2911953" cy="97403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81">
            <a:extLst>
              <a:ext uri="{FF2B5EF4-FFF2-40B4-BE49-F238E27FC236}">
                <a16:creationId xmlns:a16="http://schemas.microsoft.com/office/drawing/2014/main" id="{BF0E45A7-E67C-4F05-8015-D9256ECD3E0F}"/>
              </a:ext>
            </a:extLst>
          </p:cNvPr>
          <p:cNvSpPr txBox="1">
            <a:spLocks/>
          </p:cNvSpPr>
          <p:nvPr/>
        </p:nvSpPr>
        <p:spPr>
          <a:xfrm>
            <a:off x="682973" y="1381100"/>
            <a:ext cx="3180453" cy="6646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s-MX" sz="1600" dirty="0">
                <a:latin typeface="+mn-lt"/>
              </a:rPr>
              <a:t>Instalados ocho modelos diferentes, </a:t>
            </a:r>
            <a:r>
              <a:rPr lang="es-MX" sz="1400" dirty="0">
                <a:latin typeface="+mn-lt"/>
              </a:rPr>
              <a:t>la mayoría obsoletos.</a:t>
            </a:r>
            <a:endParaRPr lang="es-MX" sz="1600" dirty="0">
              <a:latin typeface="+mn-lt"/>
            </a:endParaRPr>
          </a:p>
        </p:txBody>
      </p:sp>
      <p:sp>
        <p:nvSpPr>
          <p:cNvPr id="19" name="Shape 81">
            <a:extLst>
              <a:ext uri="{FF2B5EF4-FFF2-40B4-BE49-F238E27FC236}">
                <a16:creationId xmlns:a16="http://schemas.microsoft.com/office/drawing/2014/main" id="{C5C4E720-5CC9-4B4C-9567-0EF243FC7DEB}"/>
              </a:ext>
            </a:extLst>
          </p:cNvPr>
          <p:cNvSpPr txBox="1">
            <a:spLocks/>
          </p:cNvSpPr>
          <p:nvPr/>
        </p:nvSpPr>
        <p:spPr>
          <a:xfrm>
            <a:off x="4997532" y="1539106"/>
            <a:ext cx="2934079" cy="21052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  <a:buFont typeface="Average"/>
              <a:buNone/>
            </a:pPr>
            <a:r>
              <a:rPr lang="es-MX" sz="2000" dirty="0">
                <a:latin typeface="+mn-lt"/>
              </a:rPr>
              <a:t>Las plumas son el complemento del pizarrón.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Average"/>
              <a:buNone/>
            </a:pPr>
            <a:r>
              <a:rPr lang="es-MX" dirty="0">
                <a:latin typeface="+mn-lt"/>
              </a:rPr>
              <a:t>Se dañan con facilidad, requieren reemplazo periódico.</a:t>
            </a:r>
          </a:p>
          <a:p>
            <a:pPr>
              <a:spcAft>
                <a:spcPts val="1200"/>
              </a:spcAft>
              <a:buFont typeface="Average"/>
              <a:buNone/>
            </a:pPr>
            <a:endParaRPr lang="es-MX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478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130320" y="217462"/>
            <a:ext cx="5448845" cy="65613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Equipo de soporte:</a:t>
            </a:r>
            <a:endParaRPr lang="e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4294967295"/>
          </p:nvPr>
        </p:nvSpPr>
        <p:spPr>
          <a:xfrm>
            <a:off x="1328815" y="1962112"/>
            <a:ext cx="2070080" cy="101144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>
                <a:latin typeface="+mn-lt"/>
              </a:rPr>
              <a:t>Dispositivo que permite enviar la señal de vídeo a varios equipos.</a:t>
            </a:r>
          </a:p>
          <a:p>
            <a:pPr lvl="0" rtl="0">
              <a:spcBef>
                <a:spcPts val="0"/>
              </a:spcBef>
              <a:buNone/>
            </a:pPr>
            <a:endParaRPr sz="1400" dirty="0">
              <a:latin typeface="+mn-lt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4294967295"/>
          </p:nvPr>
        </p:nvSpPr>
        <p:spPr>
          <a:xfrm>
            <a:off x="5846483" y="1852161"/>
            <a:ext cx="2159999" cy="86453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>
                <a:latin typeface="+mn-lt"/>
              </a:rPr>
              <a:t>Dos en cada salón.</a:t>
            </a:r>
            <a:endParaRPr lang="en" sz="1400" dirty="0">
              <a:latin typeface="+mn-lt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+mn-lt"/>
              </a:rPr>
              <a:t>Sistema de seguridad para ingresar a cada salón.</a:t>
            </a:r>
          </a:p>
        </p:txBody>
      </p:sp>
      <p:grpSp>
        <p:nvGrpSpPr>
          <p:cNvPr id="100" name="Shape 100"/>
          <p:cNvGrpSpPr/>
          <p:nvPr/>
        </p:nvGrpSpPr>
        <p:grpSpPr>
          <a:xfrm>
            <a:off x="1265158" y="1296250"/>
            <a:ext cx="2160000" cy="3416400"/>
            <a:chOff x="3320450" y="1304875"/>
            <a:chExt cx="2632500" cy="3416400"/>
          </a:xfrm>
        </p:grpSpPr>
        <p:sp>
          <p:nvSpPr>
            <p:cNvPr id="101" name="Shape 101"/>
            <p:cNvSpPr txBox="1"/>
            <p:nvPr/>
          </p:nvSpPr>
          <p:spPr>
            <a:xfrm>
              <a:off x="3324050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+mn-lt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332045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latin typeface="+mn-lt"/>
              </a:endParaRPr>
            </a:p>
          </p:txBody>
        </p:sp>
      </p:grpSp>
      <p:grpSp>
        <p:nvGrpSpPr>
          <p:cNvPr id="105" name="Shape 105"/>
          <p:cNvGrpSpPr/>
          <p:nvPr/>
        </p:nvGrpSpPr>
        <p:grpSpPr>
          <a:xfrm>
            <a:off x="3556128" y="1296250"/>
            <a:ext cx="2160000" cy="3416400"/>
            <a:chOff x="6212550" y="1304875"/>
            <a:chExt cx="2632500" cy="3416400"/>
          </a:xfrm>
        </p:grpSpPr>
        <p:sp>
          <p:nvSpPr>
            <p:cNvPr id="106" name="Shape 106"/>
            <p:cNvSpPr/>
            <p:nvPr/>
          </p:nvSpPr>
          <p:spPr>
            <a:xfrm>
              <a:off x="621540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 txBox="1"/>
            <p:nvPr/>
          </p:nvSpPr>
          <p:spPr>
            <a:xfrm>
              <a:off x="6212550" y="1304875"/>
              <a:ext cx="26325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10" name="Shape 110" descr="Multiplexo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3122" y="3067869"/>
            <a:ext cx="1844872" cy="128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 descr="Biométrico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0626" y="2854023"/>
            <a:ext cx="1658244" cy="15713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body" idx="4294967295"/>
          </p:nvPr>
        </p:nvSpPr>
        <p:spPr>
          <a:xfrm>
            <a:off x="1267475" y="1296221"/>
            <a:ext cx="2174254" cy="4619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5. Multiplexor de vídeo</a:t>
            </a:r>
          </a:p>
        </p:txBody>
      </p:sp>
      <p:grpSp>
        <p:nvGrpSpPr>
          <p:cNvPr id="21" name="Shape 105">
            <a:extLst>
              <a:ext uri="{FF2B5EF4-FFF2-40B4-BE49-F238E27FC236}">
                <a16:creationId xmlns:a16="http://schemas.microsoft.com/office/drawing/2014/main" id="{5F5B7576-602B-44AF-AEF2-9862BB74E8B1}"/>
              </a:ext>
            </a:extLst>
          </p:cNvPr>
          <p:cNvGrpSpPr/>
          <p:nvPr/>
        </p:nvGrpSpPr>
        <p:grpSpPr>
          <a:xfrm>
            <a:off x="5847098" y="1296250"/>
            <a:ext cx="2160000" cy="3416400"/>
            <a:chOff x="6212550" y="1304875"/>
            <a:chExt cx="2632500" cy="3416400"/>
          </a:xfrm>
        </p:grpSpPr>
        <p:sp>
          <p:nvSpPr>
            <p:cNvPr id="22" name="Shape 106">
              <a:extLst>
                <a:ext uri="{FF2B5EF4-FFF2-40B4-BE49-F238E27FC236}">
                  <a16:creationId xmlns:a16="http://schemas.microsoft.com/office/drawing/2014/main" id="{3D065FB3-ACB0-4366-9B41-FEE283B3A260}"/>
                </a:ext>
              </a:extLst>
            </p:cNvPr>
            <p:cNvSpPr/>
            <p:nvPr/>
          </p:nvSpPr>
          <p:spPr>
            <a:xfrm>
              <a:off x="621540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107">
              <a:extLst>
                <a:ext uri="{FF2B5EF4-FFF2-40B4-BE49-F238E27FC236}">
                  <a16:creationId xmlns:a16="http://schemas.microsoft.com/office/drawing/2014/main" id="{4B9DE1B8-DFA4-4A55-9E26-926C79491E70}"/>
                </a:ext>
              </a:extLst>
            </p:cNvPr>
            <p:cNvSpPr txBox="1"/>
            <p:nvPr/>
          </p:nvSpPr>
          <p:spPr>
            <a:xfrm>
              <a:off x="6212550" y="1304875"/>
              <a:ext cx="26325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8" name="Shape 108"/>
          <p:cNvSpPr txBox="1">
            <a:spLocks noGrp="1"/>
          </p:cNvSpPr>
          <p:nvPr>
            <p:ph type="body" idx="4294967295"/>
          </p:nvPr>
        </p:nvSpPr>
        <p:spPr>
          <a:xfrm>
            <a:off x="5847098" y="1289944"/>
            <a:ext cx="1713264" cy="4619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7. Biométricos</a:t>
            </a:r>
          </a:p>
        </p:txBody>
      </p:sp>
      <p:pic>
        <p:nvPicPr>
          <p:cNvPr id="24" name="Shape 89" descr="Nobreak.jpg">
            <a:extLst>
              <a:ext uri="{FF2B5EF4-FFF2-40B4-BE49-F238E27FC236}">
                <a16:creationId xmlns:a16="http://schemas.microsoft.com/office/drawing/2014/main" id="{3A952BAE-D290-4E99-9DB7-51A3E551EF5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7215" y="2871798"/>
            <a:ext cx="1577825" cy="157132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85">
            <a:extLst>
              <a:ext uri="{FF2B5EF4-FFF2-40B4-BE49-F238E27FC236}">
                <a16:creationId xmlns:a16="http://schemas.microsoft.com/office/drawing/2014/main" id="{2292BC3A-42E7-4DEA-9D5B-FA40BDEBA37A}"/>
              </a:ext>
            </a:extLst>
          </p:cNvPr>
          <p:cNvSpPr txBox="1">
            <a:spLocks/>
          </p:cNvSpPr>
          <p:nvPr/>
        </p:nvSpPr>
        <p:spPr>
          <a:xfrm>
            <a:off x="3729818" y="1289943"/>
            <a:ext cx="1925707" cy="461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>
              <a:spcAft>
                <a:spcPts val="0"/>
              </a:spcAft>
              <a:buFont typeface="Average"/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6. No break o UPS</a:t>
            </a:r>
          </a:p>
        </p:txBody>
      </p:sp>
      <p:sp>
        <p:nvSpPr>
          <p:cNvPr id="26" name="Shape 86">
            <a:extLst>
              <a:ext uri="{FF2B5EF4-FFF2-40B4-BE49-F238E27FC236}">
                <a16:creationId xmlns:a16="http://schemas.microsoft.com/office/drawing/2014/main" id="{476E0D2B-BDFE-4167-95DC-9E060B0A4BF9}"/>
              </a:ext>
            </a:extLst>
          </p:cNvPr>
          <p:cNvSpPr txBox="1">
            <a:spLocks/>
          </p:cNvSpPr>
          <p:nvPr/>
        </p:nvSpPr>
        <p:spPr>
          <a:xfrm>
            <a:off x="3635918" y="1801950"/>
            <a:ext cx="2019607" cy="9703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>
              <a:buFont typeface="Average"/>
              <a:buNone/>
            </a:pPr>
            <a:r>
              <a:rPr lang="es-MX" sz="1400" dirty="0">
                <a:latin typeface="+mn-lt"/>
              </a:rPr>
              <a:t>S</a:t>
            </a:r>
            <a:r>
              <a:rPr lang="en" sz="1400" dirty="0">
                <a:latin typeface="+mn-lt"/>
              </a:rPr>
              <a:t>istema de alimentación ininterrumpida </a:t>
            </a:r>
            <a:r>
              <a:rPr lang="es-MX" sz="1400" dirty="0">
                <a:latin typeface="+mn-lt"/>
              </a:rPr>
              <a:t>para el equipo de cómputo.</a:t>
            </a:r>
            <a:endParaRPr lang="en" sz="1400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523380" y="636104"/>
            <a:ext cx="7692967" cy="3849757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Plan de actualización </a:t>
            </a:r>
            <a:r>
              <a:rPr lang="es-MX" sz="4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 mantenimiento</a:t>
            </a:r>
            <a:r>
              <a:rPr lang="en" sz="4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</a:p>
          <a:p>
            <a:pPr lvl="0">
              <a:spcBef>
                <a:spcPts val="0"/>
              </a:spcBef>
              <a:buNone/>
            </a:pPr>
            <a:br>
              <a:rPr lang="en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Debido a la rápida obsolescencia de los productos es necesario sustituirlos de forma programada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59302" y="191193"/>
            <a:ext cx="4045199" cy="1675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Equipo de cómputo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2"/>
          </p:nvPr>
        </p:nvSpPr>
        <p:spPr>
          <a:xfrm>
            <a:off x="4893118" y="450573"/>
            <a:ext cx="3837000" cy="406179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MX" sz="3200" dirty="0">
                <a:latin typeface="+mn-lt"/>
              </a:rPr>
              <a:t>Por la intensidad de uso y los cambios en los requerimientos del software, su vida útil es como máximo de</a:t>
            </a:r>
          </a:p>
          <a:p>
            <a:pPr lvl="0" algn="ctr">
              <a:spcBef>
                <a:spcPts val="0"/>
              </a:spcBef>
              <a:buNone/>
            </a:pPr>
            <a:r>
              <a:rPr lang="es-MX" sz="3200" b="1" dirty="0">
                <a:solidFill>
                  <a:srgbClr val="C00000"/>
                </a:solidFill>
                <a:latin typeface="+mn-lt"/>
              </a:rPr>
              <a:t>cinco años</a:t>
            </a:r>
            <a:endParaRPr lang="en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Shape 146" descr="WhatsApp Image 2017-08-03 at 14.28.16.jpeg">
            <a:extLst>
              <a:ext uri="{FF2B5EF4-FFF2-40B4-BE49-F238E27FC236}">
                <a16:creationId xmlns:a16="http://schemas.microsoft.com/office/drawing/2014/main" id="{7CB4E410-92BC-44FE-BAB0-758444DBAE3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031" y="1991363"/>
            <a:ext cx="3578087" cy="2570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66109" y="281825"/>
            <a:ext cx="4045200" cy="1675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Bocinas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2"/>
          </p:nvPr>
        </p:nvSpPr>
        <p:spPr>
          <a:xfrm>
            <a:off x="4731300" y="281825"/>
            <a:ext cx="4193400" cy="4368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+mn-lt"/>
              </a:rPr>
              <a:t>Su vida útil es de aproximadamente 5 años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Razones para cambiarlas: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>
                <a:latin typeface="+mn-lt"/>
              </a:rPr>
              <a:t>Algunos de sus componentes se deterioran o fallan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>
                <a:latin typeface="+mn-lt"/>
              </a:rPr>
              <a:t>Por su potencia no se escuchan bien en algunas partes del salón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>
                <a:latin typeface="+mn-lt"/>
              </a:rPr>
              <a:t>Es recomendable cambiarlas por un sistema de altavoces 5.1 con sonido envolvente para una mejor audición en el salón</a:t>
            </a:r>
          </a:p>
        </p:txBody>
      </p:sp>
      <p:pic>
        <p:nvPicPr>
          <p:cNvPr id="4" name="Shape 182" descr="WhatsApp Image 2017-08-03 at 14.28.10 (1).jpeg">
            <a:extLst>
              <a:ext uri="{FF2B5EF4-FFF2-40B4-BE49-F238E27FC236}">
                <a16:creationId xmlns:a16="http://schemas.microsoft.com/office/drawing/2014/main" id="{8D360259-E04E-4650-B992-F38F418BF78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005" y="1855304"/>
            <a:ext cx="3760304" cy="1916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219300" y="281825"/>
            <a:ext cx="4045200" cy="1675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+mj-lt"/>
              </a:rPr>
              <a:t>Vídeo proyector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2"/>
          </p:nvPr>
        </p:nvSpPr>
        <p:spPr>
          <a:xfrm>
            <a:off x="4731300" y="281825"/>
            <a:ext cx="4193400" cy="401115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MX" b="1" dirty="0">
                <a:solidFill>
                  <a:srgbClr val="C00000"/>
                </a:solidFill>
                <a:latin typeface="+mn-lt"/>
              </a:rPr>
              <a:t>Intensidad de uso: aprox. </a:t>
            </a:r>
            <a:r>
              <a:rPr lang="es-MX" b="1" dirty="0">
                <a:solidFill>
                  <a:srgbClr val="C00000"/>
                </a:solidFill>
              </a:rPr>
              <a:t>15 horas al día</a:t>
            </a:r>
            <a:endParaRPr lang="en" b="1" dirty="0">
              <a:solidFill>
                <a:srgbClr val="C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latin typeface="+mn-lt"/>
              </a:rPr>
              <a:t>Su vida útil es de aproximadamente </a:t>
            </a:r>
            <a:r>
              <a:rPr lang="es-MX" dirty="0">
                <a:latin typeface="+mn-lt"/>
              </a:rPr>
              <a:t>3</a:t>
            </a:r>
            <a:r>
              <a:rPr lang="en" dirty="0">
                <a:latin typeface="+mn-lt"/>
              </a:rPr>
              <a:t> años, </a:t>
            </a:r>
            <a:r>
              <a:rPr lang="es-MX" dirty="0">
                <a:latin typeface="+mn-lt"/>
              </a:rPr>
              <a:t>con cambio anual de lámpara.</a:t>
            </a:r>
            <a:endParaRPr lang="en" dirty="0">
              <a:latin typeface="+mn-lt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</a:rPr>
              <a:t>Razones para cambiarlos: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>
                <a:latin typeface="+mn-lt"/>
              </a:rPr>
              <a:t>Con el tiempo la imagen proyectada se deteriora </a:t>
            </a:r>
            <a:r>
              <a:rPr lang="es-MX" dirty="0">
                <a:latin typeface="+mn-lt"/>
              </a:rPr>
              <a:t>gravemente </a:t>
            </a:r>
            <a:r>
              <a:rPr lang="en" dirty="0">
                <a:latin typeface="+mn-lt"/>
              </a:rPr>
              <a:t>y el costo de su reparación es casi similar a comprar uno nuevo, además ya no </a:t>
            </a:r>
            <a:r>
              <a:rPr lang="es-MX" dirty="0">
                <a:latin typeface="+mn-lt"/>
              </a:rPr>
              <a:t>se recupera</a:t>
            </a:r>
            <a:r>
              <a:rPr lang="en" dirty="0">
                <a:latin typeface="+mn-lt"/>
              </a:rPr>
              <a:t> la calidad de la imagen.</a:t>
            </a:r>
          </a:p>
        </p:txBody>
      </p:sp>
      <p:pic>
        <p:nvPicPr>
          <p:cNvPr id="4" name="Shape 158" descr="WhatsApp Image 2017-08-03 at 14.31.38 (1).jpeg">
            <a:extLst>
              <a:ext uri="{FF2B5EF4-FFF2-40B4-BE49-F238E27FC236}">
                <a16:creationId xmlns:a16="http://schemas.microsoft.com/office/drawing/2014/main" id="{D74CD5E7-E102-4733-8612-6DAF0F04D0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300" y="2213113"/>
            <a:ext cx="4140665" cy="264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</TotalTime>
  <Words>632</Words>
  <Application>Microsoft Office PowerPoint</Application>
  <PresentationFormat>Presentación en pantalla (16:9)</PresentationFormat>
  <Paragraphs>70</Paragraphs>
  <Slides>15</Slides>
  <Notes>14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Oswald</vt:lpstr>
      <vt:lpstr>Average</vt:lpstr>
      <vt:lpstr>Arial</vt:lpstr>
      <vt:lpstr>Calibri Light</vt:lpstr>
      <vt:lpstr>Calibri</vt:lpstr>
      <vt:lpstr>slate</vt:lpstr>
      <vt:lpstr>Hoja de cálculo de Microsoft Excel</vt:lpstr>
      <vt:lpstr>Propuesta de actualización y mantenimiento de salones en la División de Ciencias Básicas</vt:lpstr>
      <vt:lpstr>Visión general</vt:lpstr>
      <vt:lpstr>Medios instalados en los salones:</vt:lpstr>
      <vt:lpstr>Medios instalados en los salones:</vt:lpstr>
      <vt:lpstr>Equipo de soporte:</vt:lpstr>
      <vt:lpstr>Plan de actualización y mantenimiento:   Debido a la rápida obsolescencia de los productos es necesario sustituirlos de forma programada  </vt:lpstr>
      <vt:lpstr>Equipo de cómputo</vt:lpstr>
      <vt:lpstr>Bocinas</vt:lpstr>
      <vt:lpstr>Vídeo proyector</vt:lpstr>
      <vt:lpstr>Pizarrones electrónicos</vt:lpstr>
      <vt:lpstr>Plumas interactivas</vt:lpstr>
      <vt:lpstr>No-break o UPS</vt:lpstr>
      <vt:lpstr>Biométricos</vt:lpstr>
      <vt:lpstr>COSTOS ESTIMADOS PARA ACTUALIZAR   Y MANTENER UN SALÓN: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de consultoría</dc:title>
  <dc:creator>Alejandro Rodríguez</dc:creator>
  <cp:lastModifiedBy> </cp:lastModifiedBy>
  <cp:revision>61</cp:revision>
  <dcterms:modified xsi:type="dcterms:W3CDTF">2018-02-13T02:28:01Z</dcterms:modified>
</cp:coreProperties>
</file>