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6" r:id="rId6"/>
    <p:sldId id="267" r:id="rId7"/>
    <p:sldId id="260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E4BC38-FB4E-48E9-A525-ABEF43ADFFCF}" type="datetimeFigureOut">
              <a:rPr lang="es-ES" smtClean="0"/>
              <a:t>29/09/2011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AF499-2034-4A1C-B76D-4BC8EFA2C2AF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AF499-2034-4A1C-B76D-4BC8EFA2C2AF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AF499-2034-4A1C-B76D-4BC8EFA2C2AF}" type="slidenum">
              <a:rPr lang="es-ES" smtClean="0"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AF499-2034-4A1C-B76D-4BC8EFA2C2AF}" type="slidenum">
              <a:rPr lang="es-ES" smtClean="0"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AF499-2034-4A1C-B76D-4BC8EFA2C2AF}" type="slidenum">
              <a:rPr lang="es-ES" smtClean="0"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AF499-2034-4A1C-B76D-4BC8EFA2C2AF}" type="slidenum">
              <a:rPr lang="es-ES" smtClean="0"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AF499-2034-4A1C-B76D-4BC8EFA2C2AF}" type="slidenum">
              <a:rPr lang="es-ES" smtClean="0"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AF499-2034-4A1C-B76D-4BC8EFA2C2AF}" type="slidenum">
              <a:rPr lang="es-ES" smtClean="0"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AF499-2034-4A1C-B76D-4BC8EFA2C2AF}" type="slidenum">
              <a:rPr lang="es-ES" smtClean="0"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AF499-2034-4A1C-B76D-4BC8EFA2C2AF}" type="slidenum">
              <a:rPr lang="es-ES" smtClean="0"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AF499-2034-4A1C-B76D-4BC8EFA2C2AF}" type="slidenum">
              <a:rPr lang="es-ES" smtClean="0"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AF499-2034-4A1C-B76D-4BC8EFA2C2AF}" type="slidenum">
              <a:rPr lang="es-ES" smtClean="0"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01186-C05A-4943-B470-7C2E90CA61F1}" type="datetimeFigureOut">
              <a:rPr lang="es-MX" smtClean="0"/>
              <a:pPr/>
              <a:t>29/09/2011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BBF7-6A80-4603-B505-6505C4584D7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01186-C05A-4943-B470-7C2E90CA61F1}" type="datetimeFigureOut">
              <a:rPr lang="es-MX" smtClean="0"/>
              <a:pPr/>
              <a:t>29/09/2011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BBF7-6A80-4603-B505-6505C4584D7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01186-C05A-4943-B470-7C2E90CA61F1}" type="datetimeFigureOut">
              <a:rPr lang="es-MX" smtClean="0"/>
              <a:pPr/>
              <a:t>29/09/2011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BBF7-6A80-4603-B505-6505C4584D7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01186-C05A-4943-B470-7C2E90CA61F1}" type="datetimeFigureOut">
              <a:rPr lang="es-MX" smtClean="0"/>
              <a:pPr/>
              <a:t>29/09/2011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BBF7-6A80-4603-B505-6505C4584D7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01186-C05A-4943-B470-7C2E90CA61F1}" type="datetimeFigureOut">
              <a:rPr lang="es-MX" smtClean="0"/>
              <a:pPr/>
              <a:t>29/09/2011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BBF7-6A80-4603-B505-6505C4584D7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01186-C05A-4943-B470-7C2E90CA61F1}" type="datetimeFigureOut">
              <a:rPr lang="es-MX" smtClean="0"/>
              <a:pPr/>
              <a:t>29/09/2011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BBF7-6A80-4603-B505-6505C4584D7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01186-C05A-4943-B470-7C2E90CA61F1}" type="datetimeFigureOut">
              <a:rPr lang="es-MX" smtClean="0"/>
              <a:pPr/>
              <a:t>29/09/2011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BBF7-6A80-4603-B505-6505C4584D7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01186-C05A-4943-B470-7C2E90CA61F1}" type="datetimeFigureOut">
              <a:rPr lang="es-MX" smtClean="0"/>
              <a:pPr/>
              <a:t>29/09/2011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BBF7-6A80-4603-B505-6505C4584D7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01186-C05A-4943-B470-7C2E90CA61F1}" type="datetimeFigureOut">
              <a:rPr lang="es-MX" smtClean="0"/>
              <a:pPr/>
              <a:t>29/09/2011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BBF7-6A80-4603-B505-6505C4584D7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01186-C05A-4943-B470-7C2E90CA61F1}" type="datetimeFigureOut">
              <a:rPr lang="es-MX" smtClean="0"/>
              <a:pPr/>
              <a:t>29/09/2011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BBF7-6A80-4603-B505-6505C4584D7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01186-C05A-4943-B470-7C2E90CA61F1}" type="datetimeFigureOut">
              <a:rPr lang="es-MX" smtClean="0"/>
              <a:pPr/>
              <a:t>29/09/2011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1BBF7-6A80-4603-B505-6505C4584D7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01186-C05A-4943-B470-7C2E90CA61F1}" type="datetimeFigureOut">
              <a:rPr lang="es-MX" smtClean="0"/>
              <a:pPr/>
              <a:t>29/09/2011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1BBF7-6A80-4603-B505-6505C4584D7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Examen 2011-09-30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Núcleos del conocimiento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r>
              <a:rPr lang="es-ES" sz="2800" dirty="0" smtClean="0"/>
              <a:t>¿Qué concepto no puede asociarse con </a:t>
            </a:r>
            <a:r>
              <a:rPr lang="es-ES" sz="2800" u="sng" dirty="0" smtClean="0"/>
              <a:t>Sistemas y metodologías de Integración</a:t>
            </a:r>
            <a:r>
              <a:rPr lang="es-ES" sz="2800" dirty="0" smtClean="0"/>
              <a:t>?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Organización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Congruencia de objetivos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Macroeconomía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Plusvalía</a:t>
            </a:r>
            <a:endParaRPr lang="es-ES" sz="2800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Núcleos del conocimiento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r>
              <a:rPr lang="es-ES" sz="2800" dirty="0" smtClean="0"/>
              <a:t>¿Qué concepto no puede asociarse con </a:t>
            </a:r>
            <a:r>
              <a:rPr lang="es-ES" sz="2800" u="sng" dirty="0" smtClean="0"/>
              <a:t>Investigación de operaciones y Estadística aplicada</a:t>
            </a:r>
            <a:r>
              <a:rPr lang="es-ES" sz="2800" dirty="0" smtClean="0"/>
              <a:t>?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Contabilidad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Prospectiva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Futuro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Realidad anticipada</a:t>
            </a:r>
            <a:endParaRPr lang="es-ES" sz="2800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Campo laboral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dirty="0" smtClean="0"/>
          </a:p>
          <a:p>
            <a:pPr>
              <a:buNone/>
            </a:pPr>
            <a:endParaRPr lang="es-MX" dirty="0" smtClean="0"/>
          </a:p>
          <a:p>
            <a:r>
              <a:rPr lang="es-MX" sz="2400" dirty="0" smtClean="0"/>
              <a:t>Completar la siguiente idea:</a:t>
            </a:r>
          </a:p>
          <a:p>
            <a:pPr>
              <a:buNone/>
            </a:pPr>
            <a:r>
              <a:rPr lang="es-MX" sz="2400" dirty="0"/>
              <a:t> </a:t>
            </a:r>
            <a:r>
              <a:rPr lang="es-MX" sz="2400" dirty="0" smtClean="0"/>
              <a:t>“El campo laboral del ingeniero industrial es posiblemente de los más _____________”</a:t>
            </a:r>
            <a:endParaRPr lang="es-MX" sz="2400" dirty="0"/>
          </a:p>
          <a:p>
            <a:pPr marL="2228850" lvl="4" indent="-514350">
              <a:buFont typeface="+mj-lt"/>
              <a:buAutoNum type="alphaUcPeriod"/>
            </a:pPr>
            <a:r>
              <a:rPr lang="es-MX" sz="2400" dirty="0" smtClean="0"/>
              <a:t>ambiciosos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sz="2400" dirty="0" smtClean="0"/>
              <a:t>amplios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sz="2400" dirty="0" smtClean="0"/>
              <a:t>auténticos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sz="2400" dirty="0" smtClean="0"/>
              <a:t>especializados</a:t>
            </a:r>
          </a:p>
          <a:p>
            <a:pPr marL="1314450" lvl="2" indent="-514350">
              <a:buFont typeface="+mj-lt"/>
              <a:buAutoNum type="alphaUcPeriod"/>
            </a:pP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Campo laboral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sz="2400" dirty="0" smtClean="0"/>
              <a:t>¿Cuál de las siguientes opciones no es válida como competencia para un ingeniero industrial?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400" dirty="0" smtClean="0"/>
              <a:t>Dirección de mantenimiento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400" dirty="0" smtClean="0"/>
              <a:t>Dirección de investigación y desarrollo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400" dirty="0" smtClean="0"/>
              <a:t>Dirección de telemática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400" dirty="0" smtClean="0"/>
              <a:t>Dirección de planta</a:t>
            </a:r>
            <a:endParaRPr lang="es-ES" sz="2400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Retos y oportunidades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r>
              <a:rPr lang="es-ES" sz="2800" dirty="0" smtClean="0"/>
              <a:t>¿Cuál de los siguientes problemas no significa un reto para el ingeniero industrial?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Problema alimentario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Problemas  de agua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Problema de servicios médicos y de salud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Problemas de servicios seculares</a:t>
            </a:r>
            <a:endParaRPr lang="es-ES" sz="2800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Retos y oportunidades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r>
              <a:rPr lang="es-ES" sz="2800" dirty="0" smtClean="0"/>
              <a:t>¿Cuál de los siguientes problemas no significa un reto para el ingeniero industrial?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Avance acelerado de la Tecnología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Cambios radicales de tipo social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Cambios acelerados astronómicos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Extensión amplia de las redes sociales</a:t>
            </a:r>
            <a:endParaRPr lang="es-ES" sz="2800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Retos y oportunidades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r>
              <a:rPr lang="es-ES" sz="2800" dirty="0" smtClean="0"/>
              <a:t>¿Cuál de los siguientes problemas no significa un reto para el ingeniero industrial?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Crisis del capitalismo económico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Crisis en las creencias religiosas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Crisis de la educación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Crisis de la ética social</a:t>
            </a:r>
            <a:endParaRPr lang="es-ES" sz="2800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Núcleos del conocimiento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r>
              <a:rPr lang="es-ES" sz="2800" dirty="0" smtClean="0"/>
              <a:t>¿Qué concepto no puede asociarse con </a:t>
            </a:r>
            <a:r>
              <a:rPr lang="es-ES" sz="2800" u="sng" dirty="0" smtClean="0"/>
              <a:t>Eficiencia y Medición de la Productividad</a:t>
            </a:r>
            <a:r>
              <a:rPr lang="es-ES" sz="2800" dirty="0" smtClean="0"/>
              <a:t>?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Eficacia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Valor agregado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Mejoramiento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Efectividad</a:t>
            </a:r>
            <a:endParaRPr lang="es-ES" sz="2800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Núcleos del conocimiento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r>
              <a:rPr lang="es-ES" sz="2800" dirty="0" smtClean="0"/>
              <a:t>¿Qué concepto no puede asociarse con </a:t>
            </a:r>
            <a:r>
              <a:rPr lang="es-ES" sz="2800" u="sng" dirty="0" smtClean="0"/>
              <a:t>Calidad y medición del Valor</a:t>
            </a:r>
            <a:r>
              <a:rPr lang="es-ES" sz="2800" dirty="0" smtClean="0"/>
              <a:t>?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Fraude fiscal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Expectativa del cliente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Costo justo del producto o servicio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Garantía </a:t>
            </a:r>
            <a:endParaRPr lang="es-ES" sz="2800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Núcleos del conocimiento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r>
              <a:rPr lang="es-ES" sz="2800" dirty="0" smtClean="0"/>
              <a:t>¿Qué concepto no puede asociarse con </a:t>
            </a:r>
            <a:r>
              <a:rPr lang="es-ES" sz="2800" u="sng" dirty="0" smtClean="0"/>
              <a:t>Factor humano</a:t>
            </a:r>
            <a:r>
              <a:rPr lang="es-ES" sz="2800" dirty="0" smtClean="0"/>
              <a:t>?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Motivación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Equidad laboral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Cuidado personal</a:t>
            </a:r>
          </a:p>
          <a:p>
            <a:pPr marL="1771650" lvl="3" indent="-514350">
              <a:buFont typeface="+mj-lt"/>
              <a:buAutoNum type="alphaUcPeriod"/>
            </a:pPr>
            <a:r>
              <a:rPr lang="es-ES" sz="2800" dirty="0" smtClean="0"/>
              <a:t>Colaboración y competencia</a:t>
            </a:r>
            <a:endParaRPr lang="es-ES" sz="2800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Campo laboral"/>
  <p:tag name="QUESTIONTYPE" val=" 0"/>
  <p:tag name="QUESTIONCHOICES" val=" 2"/>
  <p:tag name="QUESTIONANSWER" val="B"/>
  <p:tag name="QUESTIONDIFFICULTY" val=" 0"/>
  <p:tag name="QUESTIONPOINTS" val=" 1"/>
  <p:tag name="QUESTIONCHANCES" val=" 2"/>
  <p:tag name="QUESTIONTIMER" val="01:30"/>
  <p:tag name="QUESTIONCHOICESTYPE" val=" 1"/>
  <p:tag name="QUESTIONCHARTTYPE" val="0"/>
  <p:tag name="MANUALQUESTIONSTART" val="No"/>
  <p:tag name="QUESTIONANSWEROPTIONS" val=" 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Núcleos del conocimiento"/>
  <p:tag name="QUESTIONTYPE" val=" 0"/>
  <p:tag name="QUESTIONCHOICES" val=" 2"/>
  <p:tag name="QUESTIONANSWER" val="A"/>
  <p:tag name="QUESTIONDIFFICULTY" val=" 0"/>
  <p:tag name="QUESTIONPOINTS" val=" 1"/>
  <p:tag name="QUESTIONCHANCES" val=" 2"/>
  <p:tag name="QUESTIONTIMER" val="01:30"/>
  <p:tag name="QUESTIONCHOICESTYPE" val=" 1"/>
  <p:tag name="QUESTIONCHARTTYPE" val="0"/>
  <p:tag name="MANUALQUESTIONSTART" val="No"/>
  <p:tag name="QUESTIONANSWEROPTIONS" val=" 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Campo laboral"/>
  <p:tag name="QUESTIONTYPE" val=" 0"/>
  <p:tag name="QUESTIONCHOICES" val=" 2"/>
  <p:tag name="QUESTIONANSWER" val="C"/>
  <p:tag name="QUESTIONDIFFICULTY" val=" 0"/>
  <p:tag name="QUESTIONPOINTS" val=" 1"/>
  <p:tag name="QUESTIONCHANCES" val=" 2"/>
  <p:tag name="QUESTIONTIMER" val="01:30"/>
  <p:tag name="QUESTIONCHOICESTYPE" val=" 1"/>
  <p:tag name="QUESTIONCHARTTYPE" val="0"/>
  <p:tag name="MANUALQUESTIONSTART" val="No"/>
  <p:tag name="QUESTIONANSWEROPTIONS" val=" 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y oportunidades"/>
  <p:tag name="QUESTIONTYPE" val=" 0"/>
  <p:tag name="QUESTIONCHOICES" val=" 2"/>
  <p:tag name="QUESTIONANSWER" val="D"/>
  <p:tag name="QUESTIONDIFFICULTY" val=" 0"/>
  <p:tag name="QUESTIONPOINTS" val=" 1"/>
  <p:tag name="QUESTIONCHANCES" val=" 2"/>
  <p:tag name="QUESTIONTIMER" val="01:30"/>
  <p:tag name="QUESTIONCHOICESTYPE" val=" 1"/>
  <p:tag name="QUESTIONCHARTTYPE" val="0"/>
  <p:tag name="MANUALQUESTIONSTART" val="No"/>
  <p:tag name="QUESTIONANSWEROPTIONS" val=" 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y oportunidades"/>
  <p:tag name="QUESTIONTYPE" val=" 0"/>
  <p:tag name="QUESTIONCHOICES" val=" 2"/>
  <p:tag name="QUESTIONANSWER" val="C"/>
  <p:tag name="QUESTIONDIFFICULTY" val=" 0"/>
  <p:tag name="QUESTIONPOINTS" val=" 1"/>
  <p:tag name="QUESTIONCHANCES" val=" 2"/>
  <p:tag name="QUESTIONTIMER" val="01:30"/>
  <p:tag name="QUESTIONCHOICESTYPE" val=" 1"/>
  <p:tag name="QUESTIONCHARTTYPE" val="0"/>
  <p:tag name="MANUALQUESTIONSTART" val="No"/>
  <p:tag name="QUESTIONANSWEROPTIONS" val=" 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y oportunidades"/>
  <p:tag name="QUESTIONTYPE" val=" 0"/>
  <p:tag name="QUESTIONCHOICES" val=" 2"/>
  <p:tag name="QUESTIONANSWER" val="B"/>
  <p:tag name="QUESTIONDIFFICULTY" val=" 0"/>
  <p:tag name="QUESTIONPOINTS" val=" 1"/>
  <p:tag name="QUESTIONCHANCES" val=" 2"/>
  <p:tag name="QUESTIONTIMER" val="01:30"/>
  <p:tag name="QUESTIONCHOICESTYPE" val=" 1"/>
  <p:tag name="QUESTIONCHARTTYPE" val="0"/>
  <p:tag name="MANUALQUESTIONSTART" val="No"/>
  <p:tag name="QUESTIONANSWEROPTIONS" val=" 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Núcleos del conocimiento"/>
  <p:tag name="QUESTIONTYPE" val=" 0"/>
  <p:tag name="QUESTIONCHOICES" val=" 2"/>
  <p:tag name="QUESTIONANSWER" val="B"/>
  <p:tag name="QUESTIONDIFFICULTY" val=" 0"/>
  <p:tag name="QUESTIONPOINTS" val=" 1"/>
  <p:tag name="QUESTIONCHANCES" val=" 2"/>
  <p:tag name="QUESTIONTIMER" val="01:30"/>
  <p:tag name="QUESTIONCHOICESTYPE" val=" 1"/>
  <p:tag name="QUESTIONCHARTTYPE" val="0"/>
  <p:tag name="MANUALQUESTIONSTART" val="No"/>
  <p:tag name="QUESTIONANSWEROPTIONS" val=" 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Núcleos del conocimiento"/>
  <p:tag name="QUESTIONTYPE" val=" 0"/>
  <p:tag name="QUESTIONCHOICES" val=" 2"/>
  <p:tag name="QUESTIONANSWER" val="A"/>
  <p:tag name="QUESTIONDIFFICULTY" val=" 0"/>
  <p:tag name="QUESTIONPOINTS" val=" 1"/>
  <p:tag name="QUESTIONCHANCES" val=" 2"/>
  <p:tag name="QUESTIONTIMER" val="01:30"/>
  <p:tag name="QUESTIONCHOICESTYPE" val=" 1"/>
  <p:tag name="QUESTIONCHARTTYPE" val="0"/>
  <p:tag name="MANUALQUESTIONSTART" val="No"/>
  <p:tag name="QUESTIONANSWEROPTIONS" val=" 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Núcleos del conocimiento"/>
  <p:tag name="QUESTIONTYPE" val=" 0"/>
  <p:tag name="QUESTIONCHOICES" val=" 2"/>
  <p:tag name="QUESTIONANSWER" val="C"/>
  <p:tag name="QUESTIONDIFFICULTY" val=" 0"/>
  <p:tag name="QUESTIONPOINTS" val=" 1"/>
  <p:tag name="QUESTIONCHANCES" val=" 2"/>
  <p:tag name="QUESTIONTIMER" val="01:30"/>
  <p:tag name="QUESTIONCHOICESTYPE" val=" 1"/>
  <p:tag name="QUESTIONCHARTTYPE" val="0"/>
  <p:tag name="MANUALQUESTIONSTART" val="No"/>
  <p:tag name="QUESTIONANSWEROPTIONS" val=" 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Núcleos del conocimiento"/>
  <p:tag name="QUESTIONTYPE" val=" 0"/>
  <p:tag name="QUESTIONCHOICES" val=" 2"/>
  <p:tag name="QUESTIONANSWER" val="C"/>
  <p:tag name="QUESTIONDIFFICULTY" val=" 0"/>
  <p:tag name="QUESTIONPOINTS" val=" 1"/>
  <p:tag name="QUESTIONCHANCES" val=" 2"/>
  <p:tag name="QUESTIONTIMER" val="01:30"/>
  <p:tag name="QUESTIONCHOICESTYPE" val=" 1"/>
  <p:tag name="QUESTIONCHARTTYPE" val="0"/>
  <p:tag name="MANUALQUESTIONSTART" val="No"/>
  <p:tag name="QUESTIONANSWEROPTIONS" val=" 0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292</Words>
  <Application>Microsoft Office PowerPoint</Application>
  <PresentationFormat>Presentación en pantalla (4:3)</PresentationFormat>
  <Paragraphs>94</Paragraphs>
  <Slides>11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Examen 2011-09-30</vt:lpstr>
      <vt:lpstr>Campo laboral</vt:lpstr>
      <vt:lpstr>Campo laboral</vt:lpstr>
      <vt:lpstr>Retos y oportunidades</vt:lpstr>
      <vt:lpstr>Retos y oportunidades</vt:lpstr>
      <vt:lpstr>Retos y oportunidades</vt:lpstr>
      <vt:lpstr>Núcleos del conocimiento</vt:lpstr>
      <vt:lpstr>Núcleos del conocimiento</vt:lpstr>
      <vt:lpstr>Núcleos del conocimiento</vt:lpstr>
      <vt:lpstr>Núcleos del conocimiento</vt:lpstr>
      <vt:lpstr>Núcleos del conocimiento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Examen 2011-09-30</dc:title>
  <dc:creator>JuanUrsul</dc:creator>
  <cp:lastModifiedBy>Valued Acer Customer</cp:lastModifiedBy>
  <cp:revision>11</cp:revision>
  <dcterms:created xsi:type="dcterms:W3CDTF">2011-09-29T22:21:28Z</dcterms:created>
  <dcterms:modified xsi:type="dcterms:W3CDTF">2011-09-30T01:05:47Z</dcterms:modified>
</cp:coreProperties>
</file>