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8" r:id="rId4"/>
    <p:sldId id="265" r:id="rId5"/>
    <p:sldId id="261" r:id="rId6"/>
    <p:sldId id="259" r:id="rId7"/>
    <p:sldId id="262" r:id="rId8"/>
    <p:sldId id="257" r:id="rId9"/>
    <p:sldId id="266" r:id="rId10"/>
    <p:sldId id="263" r:id="rId11"/>
    <p:sldId id="264" r:id="rId12"/>
  </p:sldIdLst>
  <p:sldSz cx="9144000" cy="6858000" type="screen4x3"/>
  <p:notesSz cx="6858000" cy="91440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248" autoAdjust="0"/>
    <p:restoredTop sz="94660"/>
  </p:normalViewPr>
  <p:slideViewPr>
    <p:cSldViewPr>
      <p:cViewPr varScale="1">
        <p:scale>
          <a:sx n="67" d="100"/>
          <a:sy n="67" d="100"/>
        </p:scale>
        <p:origin x="-131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356F4E-D722-48B0-AF6C-E7F7A769E2FA}" type="datetimeFigureOut">
              <a:rPr lang="es-MX" smtClean="0"/>
              <a:t>02/10/2011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5BD710-440E-42A4-85CB-9AB9351EAF3F}" type="slidenum">
              <a:rPr lang="es-MX" smtClean="0"/>
              <a:t>‹Nº›</a:t>
            </a:fld>
            <a:endParaRPr lang="es-MX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9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0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4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5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6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tags" Target="../tags/tag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s-MX" dirty="0" smtClean="0"/>
              <a:t>RETOS Y OPORTUNIDADES</a:t>
            </a:r>
            <a:br>
              <a:rPr lang="es-MX" dirty="0" smtClean="0"/>
            </a:br>
            <a:r>
              <a:rPr lang="es-MX" dirty="0" smtClean="0"/>
              <a:t>por área emergente</a:t>
            </a:r>
            <a:endParaRPr lang="es-MX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MX" dirty="0" smtClean="0"/>
          </a:p>
          <a:p>
            <a:r>
              <a:rPr lang="es-MX" dirty="0" smtClean="0"/>
              <a:t>3 DE OCTUBRE DE 2011</a:t>
            </a:r>
            <a:endParaRPr lang="es-MX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RETOS EN LAS ÁREAS EMERGENTES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442913" y="1643063"/>
            <a:ext cx="8229600" cy="4525963"/>
          </a:xfrm>
        </p:spPr>
        <p:txBody>
          <a:bodyPr>
            <a:normAutofit lnSpcReduction="10000"/>
          </a:bodyPr>
          <a:lstStyle/>
          <a:p>
            <a:endParaRPr lang="es-MX" sz="2400" dirty="0" smtClean="0"/>
          </a:p>
          <a:p>
            <a:r>
              <a:rPr lang="es-MX" sz="2400" dirty="0" smtClean="0"/>
              <a:t>9)</a:t>
            </a:r>
            <a:endParaRPr lang="es-MX" sz="2400" dirty="0"/>
          </a:p>
          <a:p>
            <a:r>
              <a:rPr lang="es-MX" sz="2400" dirty="0" smtClean="0"/>
              <a:t>¿Cuál es el núcleo asociado a la </a:t>
            </a:r>
            <a:r>
              <a:rPr lang="es-MX" sz="2400" u="sng" dirty="0" smtClean="0"/>
              <a:t>manufactura del siglo XXI </a:t>
            </a:r>
            <a:r>
              <a:rPr lang="es-MX" sz="2400" dirty="0" smtClean="0"/>
              <a:t>para la integración </a:t>
            </a:r>
            <a:r>
              <a:rPr lang="es-MX" sz="2400" dirty="0"/>
              <a:t>de pequeña escala; nivel de desempeño operacional con logística, estrategias a largo plazo y evaluación de </a:t>
            </a:r>
            <a:r>
              <a:rPr lang="es-MX" sz="2400" dirty="0" smtClean="0"/>
              <a:t>mercado y deberán </a:t>
            </a:r>
            <a:r>
              <a:rPr lang="es-MX" sz="2400" dirty="0"/>
              <a:t>ser modeladas las decisiones con horizontes de tiempo </a:t>
            </a:r>
            <a:r>
              <a:rPr lang="es-MX" sz="2400" dirty="0" smtClean="0"/>
              <a:t>finitos</a:t>
            </a:r>
            <a:r>
              <a:rPr lang="es-MX" sz="2400" dirty="0"/>
              <a:t>?</a:t>
            </a:r>
            <a:endParaRPr lang="es-MX" sz="2400" dirty="0" smtClean="0"/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Eficiencia y medición de la productividad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Calidad y medición del valor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Factores humanos relacionados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Sistemas y Metodología de integración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Investigación de operaciones y estadística aplicada</a:t>
            </a:r>
            <a:endParaRPr lang="es-MX" dirty="0"/>
          </a:p>
        </p:txBody>
      </p:sp>
      <p:pic>
        <p:nvPicPr>
          <p:cNvPr id="4" name="PRS Question Icon" descr="PRS Question Icon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3" cstate="print"/>
          <a:stretch>
            <a:fillRect/>
          </a:stretch>
        </p:blipFill>
        <p:spPr>
          <a:xfrm>
            <a:off x="63500" y="62230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RETOS EN LAS ÁREAS EMERGENTES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es-MX" sz="2400" dirty="0" smtClean="0"/>
          </a:p>
          <a:p>
            <a:r>
              <a:rPr lang="es-MX" sz="2400" dirty="0" smtClean="0"/>
              <a:t>10)</a:t>
            </a:r>
            <a:endParaRPr lang="es-MX" sz="2400" dirty="0"/>
          </a:p>
          <a:p>
            <a:r>
              <a:rPr lang="es-MX" sz="2400" dirty="0" smtClean="0"/>
              <a:t>¿Cuál es el núcleo asociado al </a:t>
            </a:r>
            <a:r>
              <a:rPr lang="es-MX" sz="2400" u="sng" dirty="0" smtClean="0"/>
              <a:t>diseño y manufactura de productos biomédicos</a:t>
            </a:r>
            <a:r>
              <a:rPr lang="es-MX" sz="2400" dirty="0" smtClean="0"/>
              <a:t> para que los </a:t>
            </a:r>
            <a:r>
              <a:rPr lang="es-MX" sz="2400" dirty="0"/>
              <a:t>ingenieros industriales contribuirán en todas las facetas de la manufactura rápida, incluyendo </a:t>
            </a:r>
            <a:r>
              <a:rPr lang="es-MX" sz="2400" dirty="0" smtClean="0"/>
              <a:t>metodologías </a:t>
            </a:r>
            <a:r>
              <a:rPr lang="es-MX" sz="2400" dirty="0"/>
              <a:t>de CAD/CAM, prototipos, rápidos y con ingenierías coexistentes en productos biomédicos.</a:t>
            </a:r>
            <a:endParaRPr lang="es-MX" sz="2400" dirty="0" smtClean="0"/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Eficiencia y medición de la productividad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Calidad y medición del valor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Factores humanos relacionados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Sistemas y Metodología de integración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Investigación de operaciones y estadística aplicada</a:t>
            </a:r>
            <a:endParaRPr lang="es-MX" dirty="0"/>
          </a:p>
        </p:txBody>
      </p:sp>
      <p:pic>
        <p:nvPicPr>
          <p:cNvPr id="4" name="PRS Question Icon" descr="PRS Question Icon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3" cstate="print"/>
          <a:stretch>
            <a:fillRect/>
          </a:stretch>
        </p:blipFill>
        <p:spPr>
          <a:xfrm>
            <a:off x="63500" y="62230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RETOS EN LAS ÁREAS EMERGENTES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MX" sz="2400" dirty="0" smtClean="0"/>
          </a:p>
          <a:p>
            <a:r>
              <a:rPr lang="es-MX" sz="2400" dirty="0" smtClean="0"/>
              <a:t>1)</a:t>
            </a:r>
            <a:endParaRPr lang="es-MX" sz="2400" dirty="0"/>
          </a:p>
          <a:p>
            <a:r>
              <a:rPr lang="es-MX" sz="2400" dirty="0" smtClean="0"/>
              <a:t>¿Cuál es el núcleo asociado a la </a:t>
            </a:r>
            <a:r>
              <a:rPr lang="es-MX" sz="2400" u="sng" dirty="0" smtClean="0"/>
              <a:t>manufactura del siglo XXI </a:t>
            </a:r>
            <a:r>
              <a:rPr lang="es-MX" sz="2400" dirty="0" smtClean="0"/>
              <a:t>para la </a:t>
            </a:r>
            <a:r>
              <a:rPr lang="es-MX" sz="2400" dirty="0"/>
              <a:t>globalización </a:t>
            </a:r>
            <a:r>
              <a:rPr lang="es-MX" sz="2400" dirty="0" smtClean="0"/>
              <a:t>que ofrece </a:t>
            </a:r>
            <a:r>
              <a:rPr lang="es-MX" sz="2400" dirty="0"/>
              <a:t>nuevas oportunidades y flexibilidad para el diseño de sistemas de </a:t>
            </a:r>
            <a:r>
              <a:rPr lang="es-MX" sz="2400" dirty="0" smtClean="0"/>
              <a:t>manufactura</a:t>
            </a:r>
            <a:r>
              <a:rPr lang="es-MX" sz="2400" dirty="0"/>
              <a:t> </a:t>
            </a:r>
            <a:r>
              <a:rPr lang="es-MX" sz="2400" dirty="0" smtClean="0"/>
              <a:t>y mediciones </a:t>
            </a:r>
            <a:r>
              <a:rPr lang="es-MX" sz="2400" dirty="0" err="1" smtClean="0"/>
              <a:t>multicriterio</a:t>
            </a:r>
            <a:r>
              <a:rPr lang="es-MX" sz="2400" dirty="0" smtClean="0"/>
              <a:t>?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Eficiencia y medición de la productividad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Calidad y medición del valor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Factores humanos relacionados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Sistemas y Metodología de integración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Investigación de operaciones y estadística aplicada</a:t>
            </a:r>
            <a:endParaRPr lang="es-MX" dirty="0"/>
          </a:p>
        </p:txBody>
      </p:sp>
      <p:pic>
        <p:nvPicPr>
          <p:cNvPr id="4" name="PRS Question Icon" descr="PRS Question Icon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3" cstate="print"/>
          <a:stretch>
            <a:fillRect/>
          </a:stretch>
        </p:blipFill>
        <p:spPr>
          <a:xfrm>
            <a:off x="63500" y="62230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RETOS EN LAS ÁREAS EMERGENTES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MX" sz="2400" dirty="0" smtClean="0"/>
          </a:p>
          <a:p>
            <a:endParaRPr lang="es-MX" sz="2400" dirty="0"/>
          </a:p>
          <a:p>
            <a:r>
              <a:rPr lang="es-MX" sz="2400" dirty="0" smtClean="0"/>
              <a:t>2)</a:t>
            </a:r>
          </a:p>
          <a:p>
            <a:r>
              <a:rPr lang="es-MX" sz="2400" dirty="0" smtClean="0"/>
              <a:t>¿Cuál es el núcleo asociado a la </a:t>
            </a:r>
            <a:r>
              <a:rPr lang="es-MX" sz="2400" u="sng" dirty="0" smtClean="0"/>
              <a:t>fuerza de trabajo del siglo XXI </a:t>
            </a:r>
            <a:r>
              <a:rPr lang="es-MX" sz="2400" dirty="0" smtClean="0"/>
              <a:t>para el diseño </a:t>
            </a:r>
            <a:r>
              <a:rPr lang="es-MX" sz="2400" dirty="0"/>
              <a:t>de ambientes laborales seguros para apoyar a una fuerza de </a:t>
            </a:r>
            <a:r>
              <a:rPr lang="es-MX" sz="2400" dirty="0" smtClean="0"/>
              <a:t>trabajo?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Eficiencia y medición de la productividad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Calidad y medición del valor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Factores humanos relacionados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Sistemas y Metodología de integración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Investigación de operaciones y estadística aplicada</a:t>
            </a:r>
            <a:endParaRPr lang="es-MX" dirty="0"/>
          </a:p>
        </p:txBody>
      </p:sp>
      <p:pic>
        <p:nvPicPr>
          <p:cNvPr id="4" name="PRS Question Icon" descr="PRS Question Icon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3" cstate="print"/>
          <a:stretch>
            <a:fillRect/>
          </a:stretch>
        </p:blipFill>
        <p:spPr>
          <a:xfrm>
            <a:off x="63500" y="62230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RETOS EN LAS ÁREAS EMERGENTES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es-MX" sz="2400" dirty="0" smtClean="0"/>
          </a:p>
          <a:p>
            <a:endParaRPr lang="es-MX" sz="2400" dirty="0"/>
          </a:p>
          <a:p>
            <a:r>
              <a:rPr lang="es-MX" sz="2400" dirty="0" smtClean="0"/>
              <a:t>3)</a:t>
            </a:r>
          </a:p>
          <a:p>
            <a:r>
              <a:rPr lang="es-MX" sz="2400" dirty="0" smtClean="0"/>
              <a:t>¿Cuál es el núcleo asociado al </a:t>
            </a:r>
            <a:r>
              <a:rPr lang="es-MX" sz="2400" u="sng" dirty="0" smtClean="0"/>
              <a:t>diseño y manufactura de productos biomédicos</a:t>
            </a:r>
            <a:r>
              <a:rPr lang="es-MX" sz="2400" dirty="0" smtClean="0"/>
              <a:t> para que la </a:t>
            </a:r>
            <a:r>
              <a:rPr lang="es-MX" sz="2400" dirty="0"/>
              <a:t>ingeniería social de equipos biomédicos </a:t>
            </a:r>
            <a:r>
              <a:rPr lang="es-MX" sz="2400" dirty="0" smtClean="0"/>
              <a:t>de </a:t>
            </a:r>
            <a:r>
              <a:rPr lang="es-MX" sz="2400" dirty="0"/>
              <a:t>manufactura </a:t>
            </a:r>
            <a:r>
              <a:rPr lang="es-MX" sz="2400" dirty="0" smtClean="0"/>
              <a:t>sean </a:t>
            </a:r>
            <a:r>
              <a:rPr lang="es-MX" sz="2400" dirty="0"/>
              <a:t>muy importantes </a:t>
            </a:r>
            <a:r>
              <a:rPr lang="es-MX" sz="2400" dirty="0" smtClean="0"/>
              <a:t>en el desarrollo de soluciones?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Eficiencia y medición de la productividad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Calidad y medición del valor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Factores humanos relacionados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Sistemas y Metodología de integración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Investigación de operaciones y estadística aplicada</a:t>
            </a:r>
            <a:endParaRPr lang="es-MX" dirty="0"/>
          </a:p>
        </p:txBody>
      </p:sp>
      <p:pic>
        <p:nvPicPr>
          <p:cNvPr id="4" name="PRS Question Icon" descr="PRS Question Icon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3" cstate="print"/>
          <a:stretch>
            <a:fillRect/>
          </a:stretch>
        </p:blipFill>
        <p:spPr>
          <a:xfrm>
            <a:off x="63500" y="62230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RETOS EN LAS ÁREAS EMERGENTES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MX" sz="2400" dirty="0" smtClean="0"/>
          </a:p>
          <a:p>
            <a:r>
              <a:rPr lang="es-MX" sz="2400" dirty="0" smtClean="0"/>
              <a:t>4)</a:t>
            </a:r>
            <a:endParaRPr lang="es-MX" sz="2400" dirty="0"/>
          </a:p>
          <a:p>
            <a:r>
              <a:rPr lang="es-MX" sz="2400" dirty="0" smtClean="0"/>
              <a:t>¿Cuál es el núcleo asociado a </a:t>
            </a:r>
            <a:r>
              <a:rPr lang="es-MX" sz="2400" dirty="0" smtClean="0"/>
              <a:t>la </a:t>
            </a:r>
            <a:r>
              <a:rPr lang="es-MX" sz="2400" u="sng" dirty="0" smtClean="0"/>
              <a:t>manufactura del siglo XXI </a:t>
            </a:r>
            <a:r>
              <a:rPr lang="es-MX" sz="2400" dirty="0" smtClean="0"/>
              <a:t>para la </a:t>
            </a:r>
            <a:r>
              <a:rPr lang="es-MX" sz="2400" dirty="0"/>
              <a:t>salud del trabajador, los estándares de seguridad y los procesos para distintas poblaciones son necesarios, así como las transiciones de manufacturas hacia redes </a:t>
            </a:r>
            <a:r>
              <a:rPr lang="es-MX" sz="2400" dirty="0" smtClean="0"/>
              <a:t>internacionales? 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Eficiencia y medición de la productividad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Calidad y medición del valor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Factores humanos relacionados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Sistemas y Metodología de integración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Investigación de operaciones y estadística aplicada</a:t>
            </a:r>
            <a:endParaRPr lang="es-MX" dirty="0"/>
          </a:p>
        </p:txBody>
      </p:sp>
      <p:pic>
        <p:nvPicPr>
          <p:cNvPr id="4" name="PRS Question Icon" descr="PRS Question Icon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3" cstate="print"/>
          <a:stretch>
            <a:fillRect/>
          </a:stretch>
        </p:blipFill>
        <p:spPr>
          <a:xfrm>
            <a:off x="63500" y="62230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RETOS EN LAS ÁREAS EMERGENTES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MX" sz="2400" dirty="0" smtClean="0"/>
          </a:p>
          <a:p>
            <a:r>
              <a:rPr lang="es-MX" sz="2400" dirty="0" smtClean="0"/>
              <a:t>5)</a:t>
            </a:r>
            <a:endParaRPr lang="es-MX" sz="2400" dirty="0"/>
          </a:p>
          <a:p>
            <a:r>
              <a:rPr lang="es-MX" sz="2400" dirty="0" smtClean="0"/>
              <a:t>¿Cuál es el núcleo asociado a la </a:t>
            </a:r>
            <a:r>
              <a:rPr lang="es-MX" sz="2400" u="sng" dirty="0" smtClean="0"/>
              <a:t>fuerza de trabajo del siglo XXI </a:t>
            </a:r>
            <a:r>
              <a:rPr lang="es-MX" sz="2400" dirty="0" smtClean="0"/>
              <a:t>para </a:t>
            </a:r>
            <a:r>
              <a:rPr lang="es-MX" sz="2400" dirty="0"/>
              <a:t>apoyar y entrenar ambientes de más grupos de trabajo diversos en la riqueza de la información y la producción militar?</a:t>
            </a:r>
            <a:endParaRPr lang="es-MX" sz="2400" dirty="0" smtClean="0"/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Eficiencia y medición de la productividad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Calidad y medición del valor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Factores humanos relacionados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Sistemas y Metodología de integración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Investigación de operaciones y estadística aplicada</a:t>
            </a:r>
            <a:endParaRPr lang="es-MX" dirty="0"/>
          </a:p>
        </p:txBody>
      </p:sp>
      <p:pic>
        <p:nvPicPr>
          <p:cNvPr id="4" name="PRS Question Icon" descr="PRS Question Icon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3" cstate="print"/>
          <a:stretch>
            <a:fillRect/>
          </a:stretch>
        </p:blipFill>
        <p:spPr>
          <a:xfrm>
            <a:off x="63500" y="62230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RETOS EN LAS ÁREAS EMERGENTES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es-MX" sz="2400" dirty="0" smtClean="0"/>
          </a:p>
          <a:p>
            <a:r>
              <a:rPr lang="es-MX" sz="2400" dirty="0" smtClean="0"/>
              <a:t>6)</a:t>
            </a:r>
            <a:endParaRPr lang="es-MX" sz="2400" dirty="0"/>
          </a:p>
          <a:p>
            <a:r>
              <a:rPr lang="es-MX" sz="2400" dirty="0" smtClean="0"/>
              <a:t>¿Cuál es el núcleo asociado a la </a:t>
            </a:r>
            <a:r>
              <a:rPr lang="es-MX" sz="2400" u="sng" dirty="0" smtClean="0"/>
              <a:t>manufactura del siglo XXI </a:t>
            </a:r>
            <a:r>
              <a:rPr lang="es-MX" sz="2400" dirty="0" smtClean="0"/>
              <a:t>para la ubicación </a:t>
            </a:r>
            <a:r>
              <a:rPr lang="es-MX" sz="2400" dirty="0"/>
              <a:t>de </a:t>
            </a:r>
            <a:r>
              <a:rPr lang="es-MX" sz="2400" dirty="0" smtClean="0"/>
              <a:t>las decisiones </a:t>
            </a:r>
            <a:r>
              <a:rPr lang="es-MX" sz="2400" dirty="0"/>
              <a:t>e </a:t>
            </a:r>
            <a:r>
              <a:rPr lang="es-MX" sz="2400" dirty="0" smtClean="0"/>
              <a:t>los intercambios </a:t>
            </a:r>
            <a:r>
              <a:rPr lang="es-MX" sz="2400" dirty="0"/>
              <a:t>entre hardware y software. El software será exigente al minimizar costos mientras se maximiza los </a:t>
            </a:r>
            <a:r>
              <a:rPr lang="es-MX" sz="2400" dirty="0" smtClean="0"/>
              <a:t>recursos. La inteligencia </a:t>
            </a:r>
            <a:r>
              <a:rPr lang="es-MX" sz="2400" dirty="0"/>
              <a:t>distribuida será necesaria para productos y sistemas</a:t>
            </a:r>
            <a:r>
              <a:rPr lang="es-MX" sz="2400" dirty="0" smtClean="0"/>
              <a:t>.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Eficiencia y medición de la productividad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Calidad y medición del valor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Factores humanos relacionados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Sistemas y Metodología de integración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Investigación de operaciones y estadística aplicada</a:t>
            </a:r>
            <a:endParaRPr lang="es-MX" dirty="0"/>
          </a:p>
        </p:txBody>
      </p:sp>
      <p:pic>
        <p:nvPicPr>
          <p:cNvPr id="4" name="PRS Question Icon" descr="PRS Question Icon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3" cstate="print"/>
          <a:stretch>
            <a:fillRect/>
          </a:stretch>
        </p:blipFill>
        <p:spPr>
          <a:xfrm>
            <a:off x="63500" y="62230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RETOS EN LAS ÁREAS EMERGENTES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MX" sz="2400" dirty="0" smtClean="0"/>
          </a:p>
          <a:p>
            <a:r>
              <a:rPr lang="es-MX" sz="2400" dirty="0" smtClean="0"/>
              <a:t>7)</a:t>
            </a:r>
            <a:endParaRPr lang="es-MX" sz="2400" dirty="0"/>
          </a:p>
          <a:p>
            <a:r>
              <a:rPr lang="es-MX" sz="2400" dirty="0" smtClean="0"/>
              <a:t>¿Cuál es el núcleo asociado a la </a:t>
            </a:r>
            <a:r>
              <a:rPr lang="es-MX" sz="2400" u="sng" dirty="0" smtClean="0"/>
              <a:t>fuerza de trabajo del siglo XXI </a:t>
            </a:r>
            <a:r>
              <a:rPr lang="es-MX" sz="2400" dirty="0" smtClean="0"/>
              <a:t>para diseñar </a:t>
            </a:r>
            <a:r>
              <a:rPr lang="es-MX" sz="2400" dirty="0"/>
              <a:t>un sistema de trabajo que </a:t>
            </a:r>
            <a:r>
              <a:rPr lang="es-MX" sz="2400" dirty="0" smtClean="0"/>
              <a:t>facilite a </a:t>
            </a:r>
            <a:r>
              <a:rPr lang="es-MX" sz="2400" dirty="0"/>
              <a:t>la fuerza trabajadora para ser más eficaz y eficiente y con ayuda para arreglar necesidades y habilidades </a:t>
            </a:r>
            <a:r>
              <a:rPr lang="es-MX" sz="2400" dirty="0" smtClean="0"/>
              <a:t>físicas?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Eficiencia y medición de la productividad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Calidad y medición del valor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Factores humanos relacionados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Sistemas y Metodología de integración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Investigación de operaciones y estadística aplicada</a:t>
            </a:r>
            <a:endParaRPr lang="es-MX" dirty="0"/>
          </a:p>
        </p:txBody>
      </p:sp>
      <p:pic>
        <p:nvPicPr>
          <p:cNvPr id="4" name="PRS Question Icon" descr="PRS Question Icon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3" cstate="print"/>
          <a:stretch>
            <a:fillRect/>
          </a:stretch>
        </p:blipFill>
        <p:spPr>
          <a:xfrm>
            <a:off x="63500" y="62230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MX" dirty="0" smtClean="0"/>
              <a:t>RETOS EN LAS ÁREAS EMERGENTES</a:t>
            </a:r>
            <a:endParaRPr lang="es-MX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endParaRPr lang="es-MX" sz="2400" dirty="0" smtClean="0"/>
          </a:p>
          <a:p>
            <a:r>
              <a:rPr lang="es-MX" sz="2400" dirty="0" smtClean="0"/>
              <a:t>8)</a:t>
            </a:r>
            <a:endParaRPr lang="es-MX" sz="2400" dirty="0"/>
          </a:p>
          <a:p>
            <a:r>
              <a:rPr lang="es-MX" sz="2400" dirty="0" smtClean="0"/>
              <a:t>¿Cuál es el núcleo asociado al </a:t>
            </a:r>
            <a:r>
              <a:rPr lang="es-MX" sz="2400" u="sng" dirty="0" smtClean="0"/>
              <a:t>diseño y manufactura de productos biomédicos</a:t>
            </a:r>
            <a:r>
              <a:rPr lang="es-MX" sz="2400" dirty="0" smtClean="0"/>
              <a:t> </a:t>
            </a:r>
            <a:r>
              <a:rPr lang="es-MX" sz="2400" dirty="0" smtClean="0"/>
              <a:t>para que los </a:t>
            </a:r>
            <a:r>
              <a:rPr lang="es-MX" sz="2400" dirty="0"/>
              <a:t>ingenieros industriales harán grandes contribuciones en el uso de ingenierías coexistentes que utilizan físicos e ingenieros para diseñar ayuda biomédica y otros </a:t>
            </a:r>
            <a:r>
              <a:rPr lang="es-MX" sz="2400" dirty="0" smtClean="0"/>
              <a:t>productos?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Eficiencia y medición de la productividad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Calidad y medición del valor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Factores humanos relacionados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Sistemas y Metodología de integración</a:t>
            </a:r>
          </a:p>
          <a:p>
            <a:pPr marL="2228850" lvl="4" indent="-514350">
              <a:buFont typeface="+mj-lt"/>
              <a:buAutoNum type="alphaUcPeriod"/>
            </a:pPr>
            <a:r>
              <a:rPr lang="es-MX" dirty="0" smtClean="0"/>
              <a:t>Investigación de operaciones y estadística aplicada</a:t>
            </a:r>
            <a:endParaRPr lang="es-MX" dirty="0"/>
          </a:p>
        </p:txBody>
      </p:sp>
      <p:pic>
        <p:nvPicPr>
          <p:cNvPr id="4" name="PRS Question Icon" descr="PRS Question Icon"/>
          <p:cNvPicPr>
            <a:picLocks noChangeAspect="1"/>
          </p:cNvPicPr>
          <p:nvPr>
            <p:custDataLst>
              <p:tags r:id="rId1"/>
            </p:custDataLst>
          </p:nvPr>
        </p:nvPicPr>
        <p:blipFill>
          <a:blip r:embed="rId3" cstate="print"/>
          <a:stretch>
            <a:fillRect/>
          </a:stretch>
        </p:blipFill>
        <p:spPr>
          <a:xfrm>
            <a:off x="63500" y="6223000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ERSION" val="5.00"/>
  <p:tag name="QUESTIONNAME" val="RETOS EN LAS ÁREAS EMERGENTES"/>
  <p:tag name="QUESTIONTYPE" val=" 0"/>
  <p:tag name="QUESTIONCHOICES" val=" 3"/>
  <p:tag name="QUESTIONANSWER" val="A"/>
  <p:tag name="QUESTIONDIFFICULTY" val=" 0"/>
  <p:tag name="QUESTIONPOINTS" val=" 1"/>
  <p:tag name="QUESTIONCHANCES" val=" 3"/>
  <p:tag name="QUESTIONTIMER" val="02:00"/>
  <p:tag name="QUESTIONCHOICESTYPE" val=" 1"/>
  <p:tag name="QUESTIONCHARTTYPE" val="0"/>
  <p:tag name="MANUALQUESTIONSTART" val="No"/>
  <p:tag name="QUESTIONANSWEROPTIONS" val=" 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ERSION" val="5.00"/>
  <p:tag name="QUESTIONNAME" val="RETOS EN LAS ÁREAS EMERGENTES"/>
  <p:tag name="QUESTIONTYPE" val=" 0"/>
  <p:tag name="QUESTIONCHOICES" val=" 3"/>
  <p:tag name="QUESTIONANSWER" val="A"/>
  <p:tag name="QUESTIONDIFFICULTY" val=" 0"/>
  <p:tag name="QUESTIONPOINTS" val=" 1"/>
  <p:tag name="QUESTIONCHANCES" val=" 3"/>
  <p:tag name="QUESTIONTIMER" val="02:00"/>
  <p:tag name="QUESTIONCHOICESTYPE" val=" 1"/>
  <p:tag name="QUESTIONCHARTTYPE" val="0"/>
  <p:tag name="MANUALQUESTIONSTART" val="No"/>
  <p:tag name="QUESTIONANSWEROPTIONS" val=" 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ERSION" val="5.00"/>
  <p:tag name="QUESTIONNAME" val="RETOS EN LAS ÁREAS EMERGENTES"/>
  <p:tag name="QUESTIONTYPE" val=" 0"/>
  <p:tag name="QUESTIONCHOICES" val=" 3"/>
  <p:tag name="QUESTIONANSWER" val="C"/>
  <p:tag name="QUESTIONDIFFICULTY" val=" 0"/>
  <p:tag name="QUESTIONPOINTS" val=" 1"/>
  <p:tag name="QUESTIONCHANCES" val=" 3"/>
  <p:tag name="QUESTIONTIMER" val="02:00"/>
  <p:tag name="QUESTIONCHOICESTYPE" val=" 1"/>
  <p:tag name="QUESTIONCHARTTYPE" val="0"/>
  <p:tag name="MANUALQUESTIONSTART" val="No"/>
  <p:tag name="QUESTIONANSWEROPTIONS" val=" 0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ERSION" val="5.00"/>
  <p:tag name="QUESTIONNAME" val="RETOS EN LAS ÁREAS EMERGENTES"/>
  <p:tag name="QUESTIONTYPE" val=" 0"/>
  <p:tag name="QUESTIONCHOICES" val=" 3"/>
  <p:tag name="QUESTIONANSWER" val="C"/>
  <p:tag name="QUESTIONDIFFICULTY" val=" 0"/>
  <p:tag name="QUESTIONPOINTS" val=" 1"/>
  <p:tag name="QUESTIONCHANCES" val=" 3"/>
  <p:tag name="QUESTIONTIMER" val="02:00"/>
  <p:tag name="QUESTIONCHOICESTYPE" val=" 1"/>
  <p:tag name="QUESTIONCHARTTYPE" val="0"/>
  <p:tag name="MANUALQUESTIONSTART" val="No"/>
  <p:tag name="QUESTIONANSWEROPTIONS" val=" 0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ERSION" val="5.00"/>
  <p:tag name="QUESTIONNAME" val="RETOS EN LAS ÁREAS EMERGENTES"/>
  <p:tag name="QUESTIONTYPE" val=" 0"/>
  <p:tag name="QUESTIONCHOICES" val=" 3"/>
  <p:tag name="QUESTIONANSWER" val="C"/>
  <p:tag name="QUESTIONDIFFICULTY" val=" 0"/>
  <p:tag name="QUESTIONPOINTS" val=" 1"/>
  <p:tag name="QUESTIONCHANCES" val=" 3"/>
  <p:tag name="QUESTIONTIMER" val="02:00"/>
  <p:tag name="QUESTIONCHOICESTYPE" val=" 1"/>
  <p:tag name="QUESTIONCHARTTYPE" val="0"/>
  <p:tag name="MANUALQUESTIONSTART" val="No"/>
  <p:tag name="QUESTIONANSWEROPTIONS" val=" 0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ERSION" val="5.00"/>
  <p:tag name="QUESTIONNAME" val="RETOS EN LAS ÁREAS EMERGENTES"/>
  <p:tag name="QUESTIONTYPE" val=" 0"/>
  <p:tag name="QUESTIONCHOICES" val=" 3"/>
  <p:tag name="QUESTIONANSWER" val="D"/>
  <p:tag name="QUESTIONDIFFICULTY" val=" 0"/>
  <p:tag name="QUESTIONPOINTS" val=" 1"/>
  <p:tag name="QUESTIONCHANCES" val=" 3"/>
  <p:tag name="QUESTIONTIMER" val="02:00"/>
  <p:tag name="QUESTIONCHOICESTYPE" val=" 1"/>
  <p:tag name="QUESTIONCHARTTYPE" val="0"/>
  <p:tag name="MANUALQUESTIONSTART" val="No"/>
  <p:tag name="QUESTIONANSWEROPTIONS" val=" 0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ERSION" val="5.00"/>
  <p:tag name="QUESTIONNAME" val="RETOS EN LAS ÁREAS EMERGENTES"/>
  <p:tag name="QUESTIONTYPE" val=" 0"/>
  <p:tag name="QUESTIONCHOICES" val=" 3"/>
  <p:tag name="QUESTIONANSWER" val="D"/>
  <p:tag name="QUESTIONDIFFICULTY" val=" 0"/>
  <p:tag name="QUESTIONPOINTS" val=" 1"/>
  <p:tag name="QUESTIONCHANCES" val=" 3"/>
  <p:tag name="QUESTIONTIMER" val="02:00"/>
  <p:tag name="QUESTIONCHOICESTYPE" val=" 1"/>
  <p:tag name="QUESTIONCHARTTYPE" val="0"/>
  <p:tag name="MANUALQUESTIONSTART" val="No"/>
  <p:tag name="QUESTIONANSWEROPTIONS" val=" 0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ERSION" val="5.00"/>
  <p:tag name="QUESTIONNAME" val="RETOS EN LAS ÁREAS EMERGENTES"/>
  <p:tag name="QUESTIONTYPE" val=" 0"/>
  <p:tag name="QUESTIONCHOICES" val=" 3"/>
  <p:tag name="QUESTIONANSWER" val="A"/>
  <p:tag name="QUESTIONDIFFICULTY" val=" 0"/>
  <p:tag name="QUESTIONPOINTS" val=" 1"/>
  <p:tag name="QUESTIONCHANCES" val=" 3"/>
  <p:tag name="QUESTIONTIMER" val="02:00"/>
  <p:tag name="QUESTIONCHOICESTYPE" val=" 1"/>
  <p:tag name="QUESTIONCHARTTYPE" val="0"/>
  <p:tag name="MANUALQUESTIONSTART" val="No"/>
  <p:tag name="QUESTIONANSWEROPTIONS" val=" 0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ERSION" val="5.00"/>
  <p:tag name="QUESTIONNAME" val="RETOS EN LAS ÁREAS EMERGENTES"/>
  <p:tag name="QUESTIONTYPE" val=" 0"/>
  <p:tag name="QUESTIONCHOICES" val=" 3"/>
  <p:tag name="QUESTIONANSWER" val="D"/>
  <p:tag name="QUESTIONDIFFICULTY" val=" 0"/>
  <p:tag name="QUESTIONPOINTS" val=" 1"/>
  <p:tag name="QUESTIONCHANCES" val=" 3"/>
  <p:tag name="QUESTIONTIMER" val="02:00"/>
  <p:tag name="QUESTIONCHOICESTYPE" val=" 1"/>
  <p:tag name="QUESTIONCHARTTYPE" val="0"/>
  <p:tag name="MANUALQUESTIONSTART" val="No"/>
  <p:tag name="QUESTIONANSWEROPTIONS" val=" 0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ERSION" val="5.00"/>
  <p:tag name="QUESTIONNAME" val="RETOS EN LAS ÁREAS EMERGENTES"/>
  <p:tag name="QUESTIONTYPE" val=" 0"/>
  <p:tag name="QUESTIONCHOICES" val=" 3"/>
  <p:tag name="QUESTIONANSWER" val="E"/>
  <p:tag name="QUESTIONDIFFICULTY" val=" 0"/>
  <p:tag name="QUESTIONPOINTS" val=" 1"/>
  <p:tag name="QUESTIONCHANCES" val=" 3"/>
  <p:tag name="QUESTIONTIMER" val="02:00"/>
  <p:tag name="QUESTIONCHOICESTYPE" val=" 1"/>
  <p:tag name="QUESTIONCHARTTYPE" val="0"/>
  <p:tag name="MANUALQUESTIONSTART" val="No"/>
  <p:tag name="QUESTIONANSWEROPTIONS" val=" 0"/>
</p:tagLst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49</TotalTime>
  <Words>719</Words>
  <Application>Microsoft Office PowerPoint</Application>
  <PresentationFormat>Presentación en pantalla (4:3)</PresentationFormat>
  <Paragraphs>95</Paragraphs>
  <Slides>11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11</vt:i4>
      </vt:variant>
    </vt:vector>
  </HeadingPairs>
  <TitlesOfParts>
    <vt:vector size="12" baseType="lpstr">
      <vt:lpstr>Tema de Office</vt:lpstr>
      <vt:lpstr>RETOS Y OPORTUNIDADES por área emergente</vt:lpstr>
      <vt:lpstr>RETOS EN LAS ÁREAS EMERGENTES</vt:lpstr>
      <vt:lpstr>RETOS EN LAS ÁREAS EMERGENTES</vt:lpstr>
      <vt:lpstr>RETOS EN LAS ÁREAS EMERGENTES</vt:lpstr>
      <vt:lpstr>RETOS EN LAS ÁREAS EMERGENTES</vt:lpstr>
      <vt:lpstr>RETOS EN LAS ÁREAS EMERGENTES</vt:lpstr>
      <vt:lpstr>RETOS EN LAS ÁREAS EMERGENTES</vt:lpstr>
      <vt:lpstr>RETOS EN LAS ÁREAS EMERGENTES</vt:lpstr>
      <vt:lpstr>RETOS EN LAS ÁREAS EMERGENTES</vt:lpstr>
      <vt:lpstr>RETOS EN LAS ÁREAS EMERGENTES</vt:lpstr>
      <vt:lpstr>RETOS EN LAS ÁREAS EMERGENTES</vt:lpstr>
    </vt:vector>
  </TitlesOfParts>
  <Company>Hewlett-Packard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RETOS Y OPORTUNIDADES</dc:title>
  <dc:creator>JuanUrsul</dc:creator>
  <cp:lastModifiedBy>JuanUrsul</cp:lastModifiedBy>
  <cp:revision>19</cp:revision>
  <dcterms:created xsi:type="dcterms:W3CDTF">2011-10-02T22:38:25Z</dcterms:created>
  <dcterms:modified xsi:type="dcterms:W3CDTF">2011-10-02T23:27:58Z</dcterms:modified>
</cp:coreProperties>
</file>

<file path=docProps/thumbnail.jpeg>
</file>