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Lst>
  <p:sldSz cy="5143500" cx="9144000"/>
  <p:notesSz cx="6858000" cy="9144000"/>
  <p:embeddedFontLst>
    <p:embeddedFont>
      <p:font typeface="Roboto Slab"/>
      <p:regular r:id="rId73"/>
      <p:bold r:id="rId74"/>
    </p:embeddedFont>
    <p:embeddedFont>
      <p:font typeface="Playfair Display"/>
      <p:regular r:id="rId75"/>
      <p:bold r:id="rId76"/>
      <p:italic r:id="rId77"/>
      <p:boldItalic r:id="rId78"/>
    </p:embeddedFont>
    <p:embeddedFont>
      <p:font typeface="Montserrat"/>
      <p:regular r:id="rId79"/>
      <p:bold r:id="rId80"/>
      <p:italic r:id="rId81"/>
      <p:boldItalic r:id="rId82"/>
    </p:embeddedFont>
    <p:embeddedFont>
      <p:font typeface="Oswald"/>
      <p:regular r:id="rId83"/>
      <p:bold r:id="rId84"/>
    </p:embeddedFont>
    <p:embeddedFont>
      <p:font typeface="Merriweather Black"/>
      <p:bold r:id="rId85"/>
      <p:boldItalic r:id="rId86"/>
    </p:embeddedFont>
    <p:embeddedFont>
      <p:font typeface="Merriweather"/>
      <p:regular r:id="rId87"/>
      <p:bold r:id="rId88"/>
      <p:italic r:id="rId89"/>
      <p:boldItalic r:id="rId9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Oswald-bold.fntdata"/><Relationship Id="rId83" Type="http://schemas.openxmlformats.org/officeDocument/2006/relationships/font" Target="fonts/Oswald-regular.fntdata"/><Relationship Id="rId42" Type="http://schemas.openxmlformats.org/officeDocument/2006/relationships/slide" Target="slides/slide37.xml"/><Relationship Id="rId86" Type="http://schemas.openxmlformats.org/officeDocument/2006/relationships/font" Target="fonts/MerriweatherBlack-boldItalic.fntdata"/><Relationship Id="rId41" Type="http://schemas.openxmlformats.org/officeDocument/2006/relationships/slide" Target="slides/slide36.xml"/><Relationship Id="rId85" Type="http://schemas.openxmlformats.org/officeDocument/2006/relationships/font" Target="fonts/MerriweatherBlack-bold.fntdata"/><Relationship Id="rId44" Type="http://schemas.openxmlformats.org/officeDocument/2006/relationships/slide" Target="slides/slide39.xml"/><Relationship Id="rId88" Type="http://schemas.openxmlformats.org/officeDocument/2006/relationships/font" Target="fonts/Merriweather-bold.fntdata"/><Relationship Id="rId43" Type="http://schemas.openxmlformats.org/officeDocument/2006/relationships/slide" Target="slides/slide38.xml"/><Relationship Id="rId87" Type="http://schemas.openxmlformats.org/officeDocument/2006/relationships/font" Target="fonts/Merriweather-regular.fntdata"/><Relationship Id="rId46" Type="http://schemas.openxmlformats.org/officeDocument/2006/relationships/slide" Target="slides/slide41.xml"/><Relationship Id="rId45" Type="http://schemas.openxmlformats.org/officeDocument/2006/relationships/slide" Target="slides/slide40.xml"/><Relationship Id="rId89" Type="http://schemas.openxmlformats.org/officeDocument/2006/relationships/font" Target="fonts/Merriweather-italic.fntdata"/><Relationship Id="rId80" Type="http://schemas.openxmlformats.org/officeDocument/2006/relationships/font" Target="fonts/Montserrat-bold.fntdata"/><Relationship Id="rId82" Type="http://schemas.openxmlformats.org/officeDocument/2006/relationships/font" Target="fonts/Montserrat-boldItalic.fntdata"/><Relationship Id="rId81" Type="http://schemas.openxmlformats.org/officeDocument/2006/relationships/font" Target="fonts/Montserrat-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RobotoSlab-regular.fntdata"/><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font" Target="fonts/PlayfairDisplay-regular.fntdata"/><Relationship Id="rId30" Type="http://schemas.openxmlformats.org/officeDocument/2006/relationships/slide" Target="slides/slide25.xml"/><Relationship Id="rId74" Type="http://schemas.openxmlformats.org/officeDocument/2006/relationships/font" Target="fonts/RobotoSlab-bold.fntdata"/><Relationship Id="rId33" Type="http://schemas.openxmlformats.org/officeDocument/2006/relationships/slide" Target="slides/slide28.xml"/><Relationship Id="rId77" Type="http://schemas.openxmlformats.org/officeDocument/2006/relationships/font" Target="fonts/PlayfairDisplay-italic.fntdata"/><Relationship Id="rId32" Type="http://schemas.openxmlformats.org/officeDocument/2006/relationships/slide" Target="slides/slide27.xml"/><Relationship Id="rId76" Type="http://schemas.openxmlformats.org/officeDocument/2006/relationships/font" Target="fonts/PlayfairDisplay-bold.fntdata"/><Relationship Id="rId35" Type="http://schemas.openxmlformats.org/officeDocument/2006/relationships/slide" Target="slides/slide30.xml"/><Relationship Id="rId79" Type="http://schemas.openxmlformats.org/officeDocument/2006/relationships/font" Target="fonts/Montserrat-regular.fntdata"/><Relationship Id="rId34" Type="http://schemas.openxmlformats.org/officeDocument/2006/relationships/slide" Target="slides/slide29.xml"/><Relationship Id="rId78" Type="http://schemas.openxmlformats.org/officeDocument/2006/relationships/font" Target="fonts/PlayfairDisplay-boldItalic.fntdata"/><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90" Type="http://schemas.openxmlformats.org/officeDocument/2006/relationships/font" Target="fonts/Merriweather-boldItalic.fntdata"/><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Google Shape;55;g64607c9bf1_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64607c9bf1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6454e42e53_0_1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6454e42e53_0_1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6454e42e53_0_1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6454e42e53_0_1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64607c9bf1_5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64607c9bf1_5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64607c9bf1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64607c9bf1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64607c9bf1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64607c9bf1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64607c9bf1_0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64607c9bf1_0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64607c9bf1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64607c9bf1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64607c9bf1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64607c9bf1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g64607c9bf1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64607c9bf1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64607c9bf1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64607c9bf1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64607c9bf1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64607c9bf1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64607c9bf1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64607c9bf1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64607c9bf1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64607c9bf1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64607c9bf1_5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64607c9bf1_5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6454e42e53_0_1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6454e42e53_0_1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6454e42e53_0_10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6454e42e53_0_10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6454e42e53_0_1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6454e42e53_0_1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6454e42e53_0_1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6454e42e53_0_1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g6454e42e53_0_1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6454e42e53_0_1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64607c9bf1_5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64607c9bf1_5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6454e42e53_0_1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6454e42e53_0_1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6454e42e53_0_10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6454e42e53_0_1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g6454e42e53_0_1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6454e42e53_0_1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6454e42e53_0_1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6454e42e53_0_1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6454e42e53_0_1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6454e42e53_0_1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6454e42e53_0_1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6454e42e53_0_1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64607c9bf1_5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64607c9bf1_5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64607c9bf1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64607c9bf1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64607c9bf1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64607c9bf1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64607c9bf1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64607c9bf1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64607c9bf1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64607c9bf1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64607c9bf1_5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64607c9bf1_5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g6454e42e53_0_9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6454e42e53_0_9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64607c9bf1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64607c9bf1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64607c9bf1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64607c9bf1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64607c9bf1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64607c9bf1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64607c9bf1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64607c9bf1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Google Shape;371;g64607c9bf1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64607c9bf1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Google Shape;377;g6454e42e53_0_1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6454e42e53_0_1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6454e42e53_0_10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6454e42e53_0_1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6454e42e53_0_1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6454e42e53_0_1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6454e42e53_0_1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6454e42e53_0_1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6454e42e53_0_1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6454e42e53_0_1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6454e42e53_0_9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6454e42e53_0_9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6454e42e53_0_1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6454e42e53_0_1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6454e42e53_0_10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6454e42e53_0_10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g6454e42e53_0_1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6454e42e53_0_1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6454e42e53_0_1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6454e42e53_0_1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6454e42e53_0_1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 name="Google Shape;444;g6454e42e53_0_1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6454e42e53_0_1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6454e42e53_0_1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Google Shape;457;g64607c9bf1_5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64607c9bf1_5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g64607c9bf1_5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64607c9bf1_5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 name="Shape 471"/>
        <p:cNvGrpSpPr/>
        <p:nvPr/>
      </p:nvGrpSpPr>
      <p:grpSpPr>
        <a:xfrm>
          <a:off x="0" y="0"/>
          <a:ext cx="0" cy="0"/>
          <a:chOff x="0" y="0"/>
          <a:chExt cx="0" cy="0"/>
        </a:xfrm>
      </p:grpSpPr>
      <p:sp>
        <p:nvSpPr>
          <p:cNvPr id="472" name="Google Shape;472;g645c346459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645c346459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645c346459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645c346459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6454e42e53_0_9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6454e42e53_0_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Google Shape;489;g645dd467ec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645dd467ec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Google Shape;499;g645dd467ec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645dd467ec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Google Shape;505;g645c346459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645c346459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g645c346459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645c346459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1" name="Shape 521"/>
        <p:cNvGrpSpPr/>
        <p:nvPr/>
      </p:nvGrpSpPr>
      <p:grpSpPr>
        <a:xfrm>
          <a:off x="0" y="0"/>
          <a:ext cx="0" cy="0"/>
          <a:chOff x="0" y="0"/>
          <a:chExt cx="0" cy="0"/>
        </a:xfrm>
      </p:grpSpPr>
      <p:sp>
        <p:nvSpPr>
          <p:cNvPr id="522" name="Google Shape;522;g645dd467ec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645dd467ec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0" name="Shape 530"/>
        <p:cNvGrpSpPr/>
        <p:nvPr/>
      </p:nvGrpSpPr>
      <p:grpSpPr>
        <a:xfrm>
          <a:off x="0" y="0"/>
          <a:ext cx="0" cy="0"/>
          <a:chOff x="0" y="0"/>
          <a:chExt cx="0" cy="0"/>
        </a:xfrm>
      </p:grpSpPr>
      <p:sp>
        <p:nvSpPr>
          <p:cNvPr id="531" name="Google Shape;531;g645dd467ec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645dd467e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64607c9bf1_1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64607c9bf1_1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1" name="Shape 541"/>
        <p:cNvGrpSpPr/>
        <p:nvPr/>
      </p:nvGrpSpPr>
      <p:grpSpPr>
        <a:xfrm>
          <a:off x="0" y="0"/>
          <a:ext cx="0" cy="0"/>
          <a:chOff x="0" y="0"/>
          <a:chExt cx="0" cy="0"/>
        </a:xfrm>
      </p:grpSpPr>
      <p:sp>
        <p:nvSpPr>
          <p:cNvPr id="542" name="Google Shape;542;g64607c9bf1_13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64607c9bf1_13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6454e42e53_0_10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6454e42e53_0_1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g6454e42e53_0_10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6454e42e53_0_1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6454e42e53_0_1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6454e42e53_0_1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4286250" y="0"/>
            <a:ext cx="723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4358475" y="0"/>
            <a:ext cx="3853200" cy="51435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44250" y="1403850"/>
            <a:ext cx="8455500" cy="21468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algn="ctr">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algn="ctr">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algn="ctr">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algn="ctr">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algn="ctr">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algn="ctr">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algn="ctr">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algn="ctr">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3" name="Google Shape;13;p2"/>
          <p:cNvSpPr txBox="1"/>
          <p:nvPr>
            <p:ph idx="1" type="subTitle"/>
          </p:nvPr>
        </p:nvSpPr>
        <p:spPr>
          <a:xfrm>
            <a:off x="344250" y="3550650"/>
            <a:ext cx="4910100" cy="577800"/>
          </a:xfrm>
          <a:prstGeom prst="rect">
            <a:avLst/>
          </a:prstGeom>
          <a:solidFill>
            <a:schemeClr val="dk2"/>
          </a:solidFill>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4" name="Google Shape;14;p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999925"/>
            <a:ext cx="8520600" cy="2146200"/>
          </a:xfrm>
          <a:prstGeom prst="rect">
            <a:avLst/>
          </a:prstGeom>
        </p:spPr>
        <p:txBody>
          <a:bodyPr anchorCtr="0" anchor="b" bIns="91425" lIns="91425" spcFirstLastPara="1" rIns="91425" wrap="square" tIns="91425">
            <a:noAutofit/>
          </a:bodyPr>
          <a:lstStyle>
            <a:lvl1pPr lvl="0" algn="ctr">
              <a:spcBef>
                <a:spcPts val="0"/>
              </a:spcBef>
              <a:spcAft>
                <a:spcPts val="0"/>
              </a:spcAft>
              <a:buSzPts val="14000"/>
              <a:buFont typeface="Montserrat"/>
              <a:buNone/>
              <a:defRPr sz="14000">
                <a:latin typeface="Montserrat"/>
                <a:ea typeface="Montserrat"/>
                <a:cs typeface="Montserrat"/>
                <a:sym typeface="Montserrat"/>
              </a:defRPr>
            </a:lvl1pPr>
            <a:lvl2pPr lvl="1" algn="ctr">
              <a:spcBef>
                <a:spcPts val="0"/>
              </a:spcBef>
              <a:spcAft>
                <a:spcPts val="0"/>
              </a:spcAft>
              <a:buSzPts val="14000"/>
              <a:buFont typeface="Montserrat"/>
              <a:buNone/>
              <a:defRPr sz="14000">
                <a:latin typeface="Montserrat"/>
                <a:ea typeface="Montserrat"/>
                <a:cs typeface="Montserrat"/>
                <a:sym typeface="Montserrat"/>
              </a:defRPr>
            </a:lvl2pPr>
            <a:lvl3pPr lvl="2" algn="ctr">
              <a:spcBef>
                <a:spcPts val="0"/>
              </a:spcBef>
              <a:spcAft>
                <a:spcPts val="0"/>
              </a:spcAft>
              <a:buSzPts val="14000"/>
              <a:buFont typeface="Montserrat"/>
              <a:buNone/>
              <a:defRPr sz="14000">
                <a:latin typeface="Montserrat"/>
                <a:ea typeface="Montserrat"/>
                <a:cs typeface="Montserrat"/>
                <a:sym typeface="Montserrat"/>
              </a:defRPr>
            </a:lvl3pPr>
            <a:lvl4pPr lvl="3" algn="ctr">
              <a:spcBef>
                <a:spcPts val="0"/>
              </a:spcBef>
              <a:spcAft>
                <a:spcPts val="0"/>
              </a:spcAft>
              <a:buSzPts val="14000"/>
              <a:buFont typeface="Montserrat"/>
              <a:buNone/>
              <a:defRPr sz="14000">
                <a:latin typeface="Montserrat"/>
                <a:ea typeface="Montserrat"/>
                <a:cs typeface="Montserrat"/>
                <a:sym typeface="Montserrat"/>
              </a:defRPr>
            </a:lvl4pPr>
            <a:lvl5pPr lvl="4" algn="ctr">
              <a:spcBef>
                <a:spcPts val="0"/>
              </a:spcBef>
              <a:spcAft>
                <a:spcPts val="0"/>
              </a:spcAft>
              <a:buSzPts val="14000"/>
              <a:buFont typeface="Montserrat"/>
              <a:buNone/>
              <a:defRPr sz="14000">
                <a:latin typeface="Montserrat"/>
                <a:ea typeface="Montserrat"/>
                <a:cs typeface="Montserrat"/>
                <a:sym typeface="Montserrat"/>
              </a:defRPr>
            </a:lvl5pPr>
            <a:lvl6pPr lvl="5" algn="ctr">
              <a:spcBef>
                <a:spcPts val="0"/>
              </a:spcBef>
              <a:spcAft>
                <a:spcPts val="0"/>
              </a:spcAft>
              <a:buSzPts val="14000"/>
              <a:buFont typeface="Montserrat"/>
              <a:buNone/>
              <a:defRPr sz="14000">
                <a:latin typeface="Montserrat"/>
                <a:ea typeface="Montserrat"/>
                <a:cs typeface="Montserrat"/>
                <a:sym typeface="Montserrat"/>
              </a:defRPr>
            </a:lvl6pPr>
            <a:lvl7pPr lvl="6" algn="ctr">
              <a:spcBef>
                <a:spcPts val="0"/>
              </a:spcBef>
              <a:spcAft>
                <a:spcPts val="0"/>
              </a:spcAft>
              <a:buSzPts val="14000"/>
              <a:buFont typeface="Montserrat"/>
              <a:buNone/>
              <a:defRPr sz="14000">
                <a:latin typeface="Montserrat"/>
                <a:ea typeface="Montserrat"/>
                <a:cs typeface="Montserrat"/>
                <a:sym typeface="Montserrat"/>
              </a:defRPr>
            </a:lvl7pPr>
            <a:lvl8pPr lvl="7" algn="ctr">
              <a:spcBef>
                <a:spcPts val="0"/>
              </a:spcBef>
              <a:spcAft>
                <a:spcPts val="0"/>
              </a:spcAft>
              <a:buSzPts val="14000"/>
              <a:buFont typeface="Montserrat"/>
              <a:buNone/>
              <a:defRPr sz="14000">
                <a:latin typeface="Montserrat"/>
                <a:ea typeface="Montserrat"/>
                <a:cs typeface="Montserrat"/>
                <a:sym typeface="Montserrat"/>
              </a:defRPr>
            </a:lvl8pPr>
            <a:lvl9pPr lvl="8"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0" name="Google Shape;50;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highlight>
                  <a:schemeClr val="dk1"/>
                </a:highlight>
              </a:defRPr>
            </a:lvl1pPr>
            <a:lvl2pPr indent="-317500" lvl="1" marL="914400" algn="ctr">
              <a:spcBef>
                <a:spcPts val="1600"/>
              </a:spcBef>
              <a:spcAft>
                <a:spcPts val="0"/>
              </a:spcAft>
              <a:buSzPts val="1400"/>
              <a:buChar char="○"/>
              <a:defRPr>
                <a:highlight>
                  <a:schemeClr val="dk1"/>
                </a:highlight>
              </a:defRPr>
            </a:lvl2pPr>
            <a:lvl3pPr indent="-317500" lvl="2" marL="1371600" algn="ctr">
              <a:spcBef>
                <a:spcPts val="1600"/>
              </a:spcBef>
              <a:spcAft>
                <a:spcPts val="0"/>
              </a:spcAft>
              <a:buSzPts val="1400"/>
              <a:buChar char="■"/>
              <a:defRPr>
                <a:highlight>
                  <a:schemeClr val="dk1"/>
                </a:highlight>
              </a:defRPr>
            </a:lvl3pPr>
            <a:lvl4pPr indent="-317500" lvl="3" marL="1828800" algn="ctr">
              <a:spcBef>
                <a:spcPts val="1600"/>
              </a:spcBef>
              <a:spcAft>
                <a:spcPts val="0"/>
              </a:spcAft>
              <a:buSzPts val="1400"/>
              <a:buChar char="●"/>
              <a:defRPr>
                <a:highlight>
                  <a:schemeClr val="dk1"/>
                </a:highlight>
              </a:defRPr>
            </a:lvl4pPr>
            <a:lvl5pPr indent="-317500" lvl="4" marL="2286000" algn="ctr">
              <a:spcBef>
                <a:spcPts val="1600"/>
              </a:spcBef>
              <a:spcAft>
                <a:spcPts val="0"/>
              </a:spcAft>
              <a:buSzPts val="1400"/>
              <a:buChar char="○"/>
              <a:defRPr>
                <a:highlight>
                  <a:schemeClr val="dk1"/>
                </a:highlight>
              </a:defRPr>
            </a:lvl5pPr>
            <a:lvl6pPr indent="-317500" lvl="5" marL="2743200" algn="ctr">
              <a:spcBef>
                <a:spcPts val="1600"/>
              </a:spcBef>
              <a:spcAft>
                <a:spcPts val="0"/>
              </a:spcAft>
              <a:buSzPts val="1400"/>
              <a:buChar char="■"/>
              <a:defRPr>
                <a:highlight>
                  <a:schemeClr val="dk1"/>
                </a:highlight>
              </a:defRPr>
            </a:lvl6pPr>
            <a:lvl7pPr indent="-317500" lvl="6" marL="3200400" algn="ctr">
              <a:spcBef>
                <a:spcPts val="1600"/>
              </a:spcBef>
              <a:spcAft>
                <a:spcPts val="0"/>
              </a:spcAft>
              <a:buSzPts val="1400"/>
              <a:buChar char="●"/>
              <a:defRPr>
                <a:highlight>
                  <a:schemeClr val="dk1"/>
                </a:highlight>
              </a:defRPr>
            </a:lvl7pPr>
            <a:lvl8pPr indent="-317500" lvl="7" marL="3657600" algn="ctr">
              <a:spcBef>
                <a:spcPts val="1600"/>
              </a:spcBef>
              <a:spcAft>
                <a:spcPts val="0"/>
              </a:spcAft>
              <a:buSzPts val="1400"/>
              <a:buChar char="○"/>
              <a:defRPr>
                <a:highlight>
                  <a:schemeClr val="dk1"/>
                </a:highlight>
              </a:defRPr>
            </a:lvl8pPr>
            <a:lvl9pPr indent="-317500" lvl="8" marL="4114800" algn="ctr">
              <a:spcBef>
                <a:spcPts val="1600"/>
              </a:spcBef>
              <a:spcAft>
                <a:spcPts val="1600"/>
              </a:spcAft>
              <a:buSzPts val="1400"/>
              <a:buChar char="■"/>
              <a:defRPr>
                <a:highlight>
                  <a:schemeClr val="dk1"/>
                </a:highlight>
              </a:defRPr>
            </a:lvl9pPr>
          </a:lstStyle>
          <a:p/>
        </p:txBody>
      </p:sp>
      <p:sp>
        <p:nvSpPr>
          <p:cNvPr id="51" name="Google Shape;51;p1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18" name="Google Shape;18;p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 name="Shape 19"/>
        <p:cNvGrpSpPr/>
        <p:nvPr/>
      </p:nvGrpSpPr>
      <p:grpSpPr>
        <a:xfrm>
          <a:off x="0" y="0"/>
          <a:ext cx="0" cy="0"/>
          <a:chOff x="0" y="0"/>
          <a:chExt cx="0" cy="0"/>
        </a:xfrm>
      </p:grpSpPr>
      <p:sp>
        <p:nvSpPr>
          <p:cNvPr id="20" name="Google Shape;20;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1" name="Google Shape;21;p4"/>
          <p:cNvSpPr txBox="1"/>
          <p:nvPr>
            <p:ph idx="1" type="body"/>
          </p:nvPr>
        </p:nvSpPr>
        <p:spPr>
          <a:xfrm>
            <a:off x="311700" y="1234075"/>
            <a:ext cx="8520600" cy="33348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2" name="Google Shape;22;p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5" name="Google Shape;25;p5"/>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6" name="Google Shape;26;p5"/>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0" name="Google Shape;30;p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37" name="Google Shape;37;p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9"/>
          <p:cNvSpPr txBox="1"/>
          <p:nvPr>
            <p:ph type="title"/>
          </p:nvPr>
        </p:nvSpPr>
        <p:spPr>
          <a:xfrm>
            <a:off x="265500" y="1081675"/>
            <a:ext cx="4045200" cy="17862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highlight>
                  <a:schemeClr val="lt1"/>
                </a:highlight>
              </a:defRPr>
            </a:lvl1pPr>
            <a:lvl2pPr indent="-317500" lvl="1" marL="914400">
              <a:spcBef>
                <a:spcPts val="1600"/>
              </a:spcBef>
              <a:spcAft>
                <a:spcPts val="0"/>
              </a:spcAft>
              <a:buSzPts val="1400"/>
              <a:buChar char="○"/>
              <a:defRPr>
                <a:highlight>
                  <a:schemeClr val="lt1"/>
                </a:highlight>
              </a:defRPr>
            </a:lvl2pPr>
            <a:lvl3pPr indent="-317500" lvl="2" marL="1371600">
              <a:spcBef>
                <a:spcPts val="1600"/>
              </a:spcBef>
              <a:spcAft>
                <a:spcPts val="0"/>
              </a:spcAft>
              <a:buSzPts val="1400"/>
              <a:buChar char="■"/>
              <a:defRPr>
                <a:highlight>
                  <a:schemeClr val="lt1"/>
                </a:highlight>
              </a:defRPr>
            </a:lvl3pPr>
            <a:lvl4pPr indent="-317500" lvl="3" marL="1828800">
              <a:spcBef>
                <a:spcPts val="1600"/>
              </a:spcBef>
              <a:spcAft>
                <a:spcPts val="0"/>
              </a:spcAft>
              <a:buSzPts val="1400"/>
              <a:buChar char="●"/>
              <a:defRPr>
                <a:highlight>
                  <a:schemeClr val="lt1"/>
                </a:highlight>
              </a:defRPr>
            </a:lvl4pPr>
            <a:lvl5pPr indent="-317500" lvl="4" marL="2286000">
              <a:spcBef>
                <a:spcPts val="1600"/>
              </a:spcBef>
              <a:spcAft>
                <a:spcPts val="0"/>
              </a:spcAft>
              <a:buSzPts val="1400"/>
              <a:buChar char="○"/>
              <a:defRPr>
                <a:highlight>
                  <a:schemeClr val="lt1"/>
                </a:highlight>
              </a:defRPr>
            </a:lvl5pPr>
            <a:lvl6pPr indent="-317500" lvl="5" marL="2743200">
              <a:spcBef>
                <a:spcPts val="1600"/>
              </a:spcBef>
              <a:spcAft>
                <a:spcPts val="0"/>
              </a:spcAft>
              <a:buSzPts val="1400"/>
              <a:buChar char="■"/>
              <a:defRPr>
                <a:highlight>
                  <a:schemeClr val="lt1"/>
                </a:highlight>
              </a:defRPr>
            </a:lvl6pPr>
            <a:lvl7pPr indent="-317500" lvl="6" marL="3200400">
              <a:spcBef>
                <a:spcPts val="1600"/>
              </a:spcBef>
              <a:spcAft>
                <a:spcPts val="0"/>
              </a:spcAft>
              <a:buSzPts val="1400"/>
              <a:buChar char="●"/>
              <a:defRPr>
                <a:highlight>
                  <a:schemeClr val="lt1"/>
                </a:highlight>
              </a:defRPr>
            </a:lvl7pPr>
            <a:lvl8pPr indent="-317500" lvl="7" marL="3657600">
              <a:spcBef>
                <a:spcPts val="1600"/>
              </a:spcBef>
              <a:spcAft>
                <a:spcPts val="0"/>
              </a:spcAft>
              <a:buSzPts val="1400"/>
              <a:buChar char="○"/>
              <a:defRPr>
                <a:highlight>
                  <a:schemeClr val="lt1"/>
                </a:highlight>
              </a:defRPr>
            </a:lvl8pPr>
            <a:lvl9pPr indent="-317500" lvl="8" marL="4114800">
              <a:spcBef>
                <a:spcPts val="1600"/>
              </a:spcBef>
              <a:spcAft>
                <a:spcPts val="1600"/>
              </a:spcAft>
              <a:buSzPts val="1400"/>
              <a:buChar char="■"/>
              <a:defRPr>
                <a:highlight>
                  <a:schemeClr val="lt1"/>
                </a:highlight>
              </a:defRPr>
            </a:lvl9pPr>
          </a:lstStyle>
          <a:p/>
        </p:txBody>
      </p:sp>
      <p:sp>
        <p:nvSpPr>
          <p:cNvPr id="44" name="Google Shape;44;p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highlight>
                  <a:schemeClr val="dk1"/>
                </a:highlight>
              </a:defRPr>
            </a:lvl1pPr>
          </a:lstStyle>
          <a:p/>
        </p:txBody>
      </p:sp>
      <p:sp>
        <p:nvSpPr>
          <p:cNvPr id="47" name="Google Shape;47;p1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op">
    <p:bg>
      <p:bgPr>
        <a:solidFill>
          <a:schemeClr val="accent5"/>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p:txBody>
      </p:sp>
      <p:sp>
        <p:nvSpPr>
          <p:cNvPr id="7" name="Google Shape;7;p1"/>
          <p:cNvSpPr txBox="1"/>
          <p:nvPr>
            <p:ph idx="1" type="body"/>
          </p:nvPr>
        </p:nvSpPr>
        <p:spPr>
          <a:xfrm>
            <a:off x="311700" y="1234075"/>
            <a:ext cx="8520600" cy="33348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indent="-317500" lvl="1" marL="9144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indent="-317500" lvl="2" marL="13716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indent="-317500" lvl="3" marL="18288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indent="-317500" lvl="4" marL="22860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indent="-317500" lvl="5" marL="27432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indent="-317500" lvl="6" marL="32004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indent="-317500" lvl="7" marL="36576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indent="-317500" lvl="8" marL="4114800">
              <a:lnSpc>
                <a:spcPct val="115000"/>
              </a:lnSpc>
              <a:spcBef>
                <a:spcPts val="1600"/>
              </a:spcBef>
              <a:spcAft>
                <a:spcPts val="160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Playfair Display"/>
                <a:ea typeface="Playfair Display"/>
                <a:cs typeface="Playfair Display"/>
                <a:sym typeface="Playfair Display"/>
              </a:defRPr>
            </a:lvl1pPr>
            <a:lvl2pPr lvl="1" algn="r">
              <a:buNone/>
              <a:defRPr sz="1000">
                <a:solidFill>
                  <a:schemeClr val="dk2"/>
                </a:solidFill>
                <a:latin typeface="Playfair Display"/>
                <a:ea typeface="Playfair Display"/>
                <a:cs typeface="Playfair Display"/>
                <a:sym typeface="Playfair Display"/>
              </a:defRPr>
            </a:lvl2pPr>
            <a:lvl3pPr lvl="2" algn="r">
              <a:buNone/>
              <a:defRPr sz="1000">
                <a:solidFill>
                  <a:schemeClr val="dk2"/>
                </a:solidFill>
                <a:latin typeface="Playfair Display"/>
                <a:ea typeface="Playfair Display"/>
                <a:cs typeface="Playfair Display"/>
                <a:sym typeface="Playfair Display"/>
              </a:defRPr>
            </a:lvl3pPr>
            <a:lvl4pPr lvl="3" algn="r">
              <a:buNone/>
              <a:defRPr sz="1000">
                <a:solidFill>
                  <a:schemeClr val="dk2"/>
                </a:solidFill>
                <a:latin typeface="Playfair Display"/>
                <a:ea typeface="Playfair Display"/>
                <a:cs typeface="Playfair Display"/>
                <a:sym typeface="Playfair Display"/>
              </a:defRPr>
            </a:lvl4pPr>
            <a:lvl5pPr lvl="4" algn="r">
              <a:buNone/>
              <a:defRPr sz="1000">
                <a:solidFill>
                  <a:schemeClr val="dk2"/>
                </a:solidFill>
                <a:latin typeface="Playfair Display"/>
                <a:ea typeface="Playfair Display"/>
                <a:cs typeface="Playfair Display"/>
                <a:sym typeface="Playfair Display"/>
              </a:defRPr>
            </a:lvl5pPr>
            <a:lvl6pPr lvl="5" algn="r">
              <a:buNone/>
              <a:defRPr sz="1000">
                <a:solidFill>
                  <a:schemeClr val="dk2"/>
                </a:solidFill>
                <a:latin typeface="Playfair Display"/>
                <a:ea typeface="Playfair Display"/>
                <a:cs typeface="Playfair Display"/>
                <a:sym typeface="Playfair Display"/>
              </a:defRPr>
            </a:lvl6pPr>
            <a:lvl7pPr lvl="6" algn="r">
              <a:buNone/>
              <a:defRPr sz="1000">
                <a:solidFill>
                  <a:schemeClr val="dk2"/>
                </a:solidFill>
                <a:latin typeface="Playfair Display"/>
                <a:ea typeface="Playfair Display"/>
                <a:cs typeface="Playfair Display"/>
                <a:sym typeface="Playfair Display"/>
              </a:defRPr>
            </a:lvl7pPr>
            <a:lvl8pPr lvl="7" algn="r">
              <a:buNone/>
              <a:defRPr sz="1000">
                <a:solidFill>
                  <a:schemeClr val="dk2"/>
                </a:solidFill>
                <a:latin typeface="Playfair Display"/>
                <a:ea typeface="Playfair Display"/>
                <a:cs typeface="Playfair Display"/>
                <a:sym typeface="Playfair Display"/>
              </a:defRPr>
            </a:lvl8pPr>
            <a:lvl9pPr lvl="8" algn="r">
              <a:buNone/>
              <a:defRPr sz="1000">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6.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hyperlink" Target="https://es.wikipedia.org/wiki/Ecuaci%C3%B3n" TargetMode="External"/><Relationship Id="rId4" Type="http://schemas.openxmlformats.org/officeDocument/2006/relationships/hyperlink" Target="https://es.wikipedia.org/wiki/Matem%C3%A1tica" TargetMode="External"/><Relationship Id="rId5" Type="http://schemas.openxmlformats.org/officeDocument/2006/relationships/hyperlink" Target="https://es.wikipedia.org/wiki/Funci%C3%B3n_(matem%C3%A1tica)" TargetMode="External"/><Relationship Id="rId6" Type="http://schemas.openxmlformats.org/officeDocument/2006/relationships/hyperlink" Target="https://es.wikipedia.org/wiki/Derivada" TargetMode="External"/><Relationship Id="rId7" Type="http://schemas.openxmlformats.org/officeDocument/2006/relationships/hyperlink" Target="https://es.wikipedia.org/wiki/Matem%C3%A1ticas_aplicada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20.png"/><Relationship Id="rId4" Type="http://schemas.openxmlformats.org/officeDocument/2006/relationships/image" Target="../media/image24.png"/><Relationship Id="rId5" Type="http://schemas.openxmlformats.org/officeDocument/2006/relationships/image" Target="../media/image33.png"/><Relationship Id="rId6" Type="http://schemas.openxmlformats.org/officeDocument/2006/relationships/image" Target="../media/image23.png"/><Relationship Id="rId7"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hyperlink" Target="https://es.wikipedia.org/wiki/Matem%C3%A1ticas" TargetMode="External"/><Relationship Id="rId4" Type="http://schemas.openxmlformats.org/officeDocument/2006/relationships/hyperlink" Target="https://es.wikipedia.org/wiki/Vector" TargetMode="External"/><Relationship Id="rId9" Type="http://schemas.openxmlformats.org/officeDocument/2006/relationships/hyperlink" Target="https://es.wikipedia.org/wiki/Transformaci%C3%B3n_lineal" TargetMode="External"/><Relationship Id="rId5" Type="http://schemas.openxmlformats.org/officeDocument/2006/relationships/hyperlink" Target="https://es.wikipedia.org/wiki/Matriz_(matem%C3%A1tica)" TargetMode="External"/><Relationship Id="rId6" Type="http://schemas.openxmlformats.org/officeDocument/2006/relationships/hyperlink" Target="https://es.wikipedia.org/wiki/Espacio_dual" TargetMode="External"/><Relationship Id="rId7" Type="http://schemas.openxmlformats.org/officeDocument/2006/relationships/hyperlink" Target="https://es.wikipedia.org/wiki/Sistema_de_ecuaciones_lineales" TargetMode="External"/><Relationship Id="rId8" Type="http://schemas.openxmlformats.org/officeDocument/2006/relationships/hyperlink" Target="https://es.wikipedia.org/wiki/Espacio_vectoria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29.png"/><Relationship Id="rId4" Type="http://schemas.openxmlformats.org/officeDocument/2006/relationships/image" Target="../media/image32.png"/><Relationship Id="rId5" Type="http://schemas.openxmlformats.org/officeDocument/2006/relationships/image" Target="../media/image22.png"/><Relationship Id="rId6" Type="http://schemas.openxmlformats.org/officeDocument/2006/relationships/image" Target="../media/image1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4.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3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3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4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9.xml"/><Relationship Id="rId3" Type="http://schemas.openxmlformats.org/officeDocument/2006/relationships/image" Target="../media/image45.png"/><Relationship Id="rId4" Type="http://schemas.openxmlformats.org/officeDocument/2006/relationships/image" Target="../media/image47.png"/><Relationship Id="rId5" Type="http://schemas.openxmlformats.org/officeDocument/2006/relationships/image" Target="../media/image42.png"/><Relationship Id="rId6" Type="http://schemas.openxmlformats.org/officeDocument/2006/relationships/image" Target="../media/image5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2.xml"/><Relationship Id="rId3"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 Id="rId3"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 Id="rId3" Type="http://schemas.openxmlformats.org/officeDocument/2006/relationships/image" Target="../media/image44.png"/><Relationship Id="rId4" Type="http://schemas.openxmlformats.org/officeDocument/2006/relationships/image" Target="../media/image35.png"/><Relationship Id="rId5"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5.xml"/><Relationship Id="rId3" Type="http://schemas.openxmlformats.org/officeDocument/2006/relationships/image" Target="../media/image48.png"/><Relationship Id="rId4" Type="http://schemas.openxmlformats.org/officeDocument/2006/relationships/image" Target="../media/image40.png"/><Relationship Id="rId5" Type="http://schemas.openxmlformats.org/officeDocument/2006/relationships/image" Target="../media/image5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6.xml"/><Relationship Id="rId3" Type="http://schemas.openxmlformats.org/officeDocument/2006/relationships/image" Target="../media/image61.png"/><Relationship Id="rId4" Type="http://schemas.openxmlformats.org/officeDocument/2006/relationships/image" Target="../media/image53.png"/><Relationship Id="rId5" Type="http://schemas.openxmlformats.org/officeDocument/2006/relationships/image" Target="../media/image56.png"/><Relationship Id="rId6" Type="http://schemas.openxmlformats.org/officeDocument/2006/relationships/image" Target="../media/image60.png"/><Relationship Id="rId7" Type="http://schemas.openxmlformats.org/officeDocument/2006/relationships/image" Target="../media/image57.png"/><Relationship Id="rId8" Type="http://schemas.openxmlformats.org/officeDocument/2006/relationships/image" Target="../media/image5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52.png"/><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 Id="rId3" Type="http://schemas.openxmlformats.org/officeDocument/2006/relationships/image" Target="../media/image59.png"/><Relationship Id="rId4" Type="http://schemas.openxmlformats.org/officeDocument/2006/relationships/image" Target="../media/image5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6.xml"/><Relationship Id="rId3" Type="http://schemas.openxmlformats.org/officeDocument/2006/relationships/image" Target="../media/image5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00"/>
        </a:solidFill>
      </p:bgPr>
    </p:bg>
    <p:spTree>
      <p:nvGrpSpPr>
        <p:cNvPr id="57" name="Shape 57"/>
        <p:cNvGrpSpPr/>
        <p:nvPr/>
      </p:nvGrpSpPr>
      <p:grpSpPr>
        <a:xfrm>
          <a:off x="0" y="0"/>
          <a:ext cx="0" cy="0"/>
          <a:chOff x="0" y="0"/>
          <a:chExt cx="0" cy="0"/>
        </a:xfrm>
      </p:grpSpPr>
      <p:sp>
        <p:nvSpPr>
          <p:cNvPr id="58" name="Google Shape;58;p13"/>
          <p:cNvSpPr txBox="1"/>
          <p:nvPr>
            <p:ph type="ctrTitle"/>
          </p:nvPr>
        </p:nvSpPr>
        <p:spPr>
          <a:xfrm>
            <a:off x="344250" y="1403850"/>
            <a:ext cx="8455500" cy="2146800"/>
          </a:xfrm>
          <a:prstGeom prst="rect">
            <a:avLst/>
          </a:prstGeom>
          <a:noFill/>
        </p:spPr>
        <p:txBody>
          <a:bodyPr anchorCtr="0" anchor="ctr" bIns="91425" lIns="91425" spcFirstLastPara="1" rIns="91425" wrap="square" tIns="91425">
            <a:noAutofit/>
          </a:bodyPr>
          <a:lstStyle/>
          <a:p>
            <a:pPr indent="0" lvl="0" marL="0" rtl="0" algn="ctr">
              <a:spcBef>
                <a:spcPts val="0"/>
              </a:spcBef>
              <a:spcAft>
                <a:spcPts val="0"/>
              </a:spcAft>
              <a:buNone/>
            </a:pPr>
            <a:r>
              <a:rPr lang="es">
                <a:latin typeface="Merriweather"/>
                <a:ea typeface="Merriweather"/>
                <a:cs typeface="Merriweather"/>
                <a:sym typeface="Merriweather"/>
              </a:rPr>
              <a:t>CIENCIAS BÁSICAS</a:t>
            </a:r>
            <a:endParaRPr>
              <a:latin typeface="Merriweather"/>
              <a:ea typeface="Merriweather"/>
              <a:cs typeface="Merriweather"/>
              <a:sym typeface="Merriweather"/>
            </a:endParaRPr>
          </a:p>
        </p:txBody>
      </p:sp>
      <p:sp>
        <p:nvSpPr>
          <p:cNvPr id="59" name="Google Shape;59;p13"/>
          <p:cNvSpPr txBox="1"/>
          <p:nvPr>
            <p:ph idx="1" type="subTitle"/>
          </p:nvPr>
        </p:nvSpPr>
        <p:spPr>
          <a:xfrm>
            <a:off x="344250" y="3550650"/>
            <a:ext cx="4910100" cy="57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INGENIERÍA INDUSTRIAL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pic>
        <p:nvPicPr>
          <p:cNvPr id="124" name="Google Shape;124;p22"/>
          <p:cNvPicPr preferRelativeResize="0"/>
          <p:nvPr/>
        </p:nvPicPr>
        <p:blipFill rotWithShape="1">
          <a:blip r:embed="rId3">
            <a:alphaModFix/>
          </a:blip>
          <a:srcRect b="0" l="7445" r="16652" t="11039"/>
          <a:stretch/>
        </p:blipFill>
        <p:spPr>
          <a:xfrm>
            <a:off x="1678787" y="656900"/>
            <a:ext cx="6708926" cy="4177326"/>
          </a:xfrm>
          <a:prstGeom prst="rect">
            <a:avLst/>
          </a:prstGeom>
          <a:noFill/>
          <a:ln>
            <a:noFill/>
          </a:ln>
        </p:spPr>
      </p:pic>
      <p:sp>
        <p:nvSpPr>
          <p:cNvPr id="125" name="Google Shape;125;p22"/>
          <p:cNvSpPr txBox="1"/>
          <p:nvPr/>
        </p:nvSpPr>
        <p:spPr>
          <a:xfrm>
            <a:off x="1914825" y="167700"/>
            <a:ext cx="6359400" cy="37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Roboto Slab"/>
                <a:ea typeface="Roboto Slab"/>
                <a:cs typeface="Roboto Slab"/>
                <a:sym typeface="Roboto Slab"/>
              </a:rPr>
              <a:t>Teoría----- &gt; SERGIO CARLOS CRAIL CORZAS</a:t>
            </a:r>
            <a:endParaRPr sz="1800">
              <a:latin typeface="Roboto Slab"/>
              <a:ea typeface="Roboto Slab"/>
              <a:cs typeface="Roboto Slab"/>
              <a:sym typeface="Roboto Slab"/>
            </a:endParaRPr>
          </a:p>
        </p:txBody>
      </p:sp>
      <p:sp>
        <p:nvSpPr>
          <p:cNvPr id="126" name="Google Shape;126;p22"/>
          <p:cNvSpPr txBox="1"/>
          <p:nvPr>
            <p:ph idx="4294967295" type="title"/>
          </p:nvPr>
        </p:nvSpPr>
        <p:spPr>
          <a:xfrm>
            <a:off x="71425" y="1099900"/>
            <a:ext cx="2036100" cy="31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pic>
        <p:nvPicPr>
          <p:cNvPr id="131" name="Google Shape;131;p23"/>
          <p:cNvPicPr preferRelativeResize="0"/>
          <p:nvPr/>
        </p:nvPicPr>
        <p:blipFill rotWithShape="1">
          <a:blip r:embed="rId3">
            <a:alphaModFix/>
          </a:blip>
          <a:srcRect b="55327" l="7133" r="16489" t="10144"/>
          <a:stretch/>
        </p:blipFill>
        <p:spPr>
          <a:xfrm>
            <a:off x="1020300" y="497525"/>
            <a:ext cx="7007150" cy="1682880"/>
          </a:xfrm>
          <a:prstGeom prst="rect">
            <a:avLst/>
          </a:prstGeom>
          <a:noFill/>
          <a:ln>
            <a:noFill/>
          </a:ln>
        </p:spPr>
      </p:pic>
      <p:pic>
        <p:nvPicPr>
          <p:cNvPr id="132" name="Google Shape;132;p23"/>
          <p:cNvPicPr preferRelativeResize="0"/>
          <p:nvPr/>
        </p:nvPicPr>
        <p:blipFill rotWithShape="1">
          <a:blip r:embed="rId4">
            <a:alphaModFix/>
          </a:blip>
          <a:srcRect b="10423" l="6810" r="15975" t="34073"/>
          <a:stretch/>
        </p:blipFill>
        <p:spPr>
          <a:xfrm>
            <a:off x="1020300" y="2180400"/>
            <a:ext cx="7007150" cy="26757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Google Shape;137;p24"/>
          <p:cNvPicPr preferRelativeResize="0"/>
          <p:nvPr/>
        </p:nvPicPr>
        <p:blipFill rotWithShape="1">
          <a:blip r:embed="rId3">
            <a:alphaModFix/>
          </a:blip>
          <a:srcRect b="0" l="0" r="0" t="15383"/>
          <a:stretch/>
        </p:blipFill>
        <p:spPr>
          <a:xfrm>
            <a:off x="0" y="0"/>
            <a:ext cx="4069275" cy="3066600"/>
          </a:xfrm>
          <a:prstGeom prst="rect">
            <a:avLst/>
          </a:prstGeom>
          <a:noFill/>
          <a:ln>
            <a:noFill/>
          </a:ln>
        </p:spPr>
      </p:pic>
      <p:pic>
        <p:nvPicPr>
          <p:cNvPr id="138" name="Google Shape;138;p24"/>
          <p:cNvPicPr preferRelativeResize="0"/>
          <p:nvPr/>
        </p:nvPicPr>
        <p:blipFill>
          <a:blip r:embed="rId4">
            <a:alphaModFix/>
          </a:blip>
          <a:stretch>
            <a:fillRect/>
          </a:stretch>
        </p:blipFill>
        <p:spPr>
          <a:xfrm>
            <a:off x="4069274" y="0"/>
            <a:ext cx="5074726" cy="3171704"/>
          </a:xfrm>
          <a:prstGeom prst="rect">
            <a:avLst/>
          </a:prstGeom>
          <a:noFill/>
          <a:ln>
            <a:noFill/>
          </a:ln>
        </p:spPr>
      </p:pic>
      <p:pic>
        <p:nvPicPr>
          <p:cNvPr id="139" name="Google Shape;139;p24"/>
          <p:cNvPicPr preferRelativeResize="0"/>
          <p:nvPr/>
        </p:nvPicPr>
        <p:blipFill>
          <a:blip r:embed="rId5">
            <a:alphaModFix/>
          </a:blip>
          <a:stretch>
            <a:fillRect/>
          </a:stretch>
        </p:blipFill>
        <p:spPr>
          <a:xfrm>
            <a:off x="4836850" y="2989925"/>
            <a:ext cx="4307149" cy="2153575"/>
          </a:xfrm>
          <a:prstGeom prst="rect">
            <a:avLst/>
          </a:prstGeom>
          <a:noFill/>
          <a:ln>
            <a:noFill/>
          </a:ln>
        </p:spPr>
      </p:pic>
      <p:pic>
        <p:nvPicPr>
          <p:cNvPr id="140" name="Google Shape;140;p24"/>
          <p:cNvPicPr preferRelativeResize="0"/>
          <p:nvPr/>
        </p:nvPicPr>
        <p:blipFill>
          <a:blip r:embed="rId6">
            <a:alphaModFix/>
          </a:blip>
          <a:stretch>
            <a:fillRect/>
          </a:stretch>
        </p:blipFill>
        <p:spPr>
          <a:xfrm>
            <a:off x="-1" y="2571750"/>
            <a:ext cx="4781075" cy="2571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44" name="Shape 144"/>
        <p:cNvGrpSpPr/>
        <p:nvPr/>
      </p:nvGrpSpPr>
      <p:grpSpPr>
        <a:xfrm>
          <a:off x="0" y="0"/>
          <a:ext cx="0" cy="0"/>
          <a:chOff x="0" y="0"/>
          <a:chExt cx="0" cy="0"/>
        </a:xfrm>
      </p:grpSpPr>
      <p:sp>
        <p:nvSpPr>
          <p:cNvPr id="145" name="Google Shape;145;p25"/>
          <p:cNvSpPr txBox="1"/>
          <p:nvPr>
            <p:ph type="title"/>
          </p:nvPr>
        </p:nvSpPr>
        <p:spPr>
          <a:xfrm>
            <a:off x="195625" y="1836450"/>
            <a:ext cx="40452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b="1" lang="es" sz="6000"/>
              <a:t>Estática</a:t>
            </a:r>
            <a:endParaRPr b="1" sz="6000"/>
          </a:p>
        </p:txBody>
      </p:sp>
      <p:sp>
        <p:nvSpPr>
          <p:cNvPr id="146" name="Google Shape;146;p25"/>
          <p:cNvSpPr txBox="1"/>
          <p:nvPr>
            <p:ph idx="1" type="subTitle"/>
          </p:nvPr>
        </p:nvSpPr>
        <p:spPr>
          <a:xfrm>
            <a:off x="613525" y="3397101"/>
            <a:ext cx="4045200" cy="1345500"/>
          </a:xfrm>
          <a:prstGeom prst="rect">
            <a:avLst/>
          </a:prstGeom>
        </p:spPr>
        <p:txBody>
          <a:bodyPr anchorCtr="0" anchor="t" bIns="91425" lIns="91425" spcFirstLastPara="1" rIns="91425" wrap="square" tIns="91425">
            <a:noAutofit/>
          </a:bodyPr>
          <a:lstStyle/>
          <a:p>
            <a:pPr indent="0" lvl="0" marL="0" rtl="0" algn="just">
              <a:lnSpc>
                <a:spcPct val="150000"/>
              </a:lnSpc>
              <a:spcBef>
                <a:spcPts val="1200"/>
              </a:spcBef>
              <a:spcAft>
                <a:spcPts val="1200"/>
              </a:spcAft>
              <a:buClr>
                <a:schemeClr val="dk2"/>
              </a:buClr>
              <a:buSzPts val="1100"/>
              <a:buFont typeface="Arial"/>
              <a:buNone/>
            </a:pPr>
            <a:r>
              <a:t/>
            </a:r>
            <a:endParaRPr sz="1800">
              <a:latin typeface="Roboto Slab"/>
              <a:ea typeface="Roboto Slab"/>
              <a:cs typeface="Roboto Slab"/>
              <a:sym typeface="Roboto Slab"/>
            </a:endParaRPr>
          </a:p>
        </p:txBody>
      </p:sp>
      <p:sp>
        <p:nvSpPr>
          <p:cNvPr id="147" name="Google Shape;147;p25"/>
          <p:cNvSpPr txBox="1"/>
          <p:nvPr>
            <p:ph idx="2" type="body"/>
          </p:nvPr>
        </p:nvSpPr>
        <p:spPr>
          <a:xfrm>
            <a:off x="4939500" y="7242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La Estática es la parte de la Física que estudia los cuerpos sobre los que actúan fuerzas y momentos cuyas resultantes son nulas, de forma que permanecen en reposo o en movimiento no acelerado.</a:t>
            </a:r>
            <a:endParaRPr>
              <a:latin typeface="Roboto Slab"/>
              <a:ea typeface="Roboto Slab"/>
              <a:cs typeface="Roboto Slab"/>
              <a:sym typeface="Roboto Slab"/>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153" name="Google Shape;153;p26"/>
          <p:cNvSpPr txBox="1"/>
          <p:nvPr>
            <p:ph idx="1" type="body"/>
          </p:nvPr>
        </p:nvSpPr>
        <p:spPr>
          <a:xfrm>
            <a:off x="159600" y="950363"/>
            <a:ext cx="4412400" cy="3334800"/>
          </a:xfrm>
          <a:prstGeom prst="rect">
            <a:avLst/>
          </a:prstGeom>
        </p:spPr>
        <p:txBody>
          <a:bodyPr anchorCtr="0" anchor="t" bIns="91425" lIns="91425" spcFirstLastPara="1" rIns="91425" wrap="square" tIns="91425">
            <a:noAutofit/>
          </a:bodyPr>
          <a:lstStyle/>
          <a:p>
            <a:pPr indent="-355600" lvl="0" marL="457200" rtl="0" algn="l">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Fundamentos de la mecánica clásica newtoniana.</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Conceptos básicos de la estática.</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Sistemas de fuerzas equivalentes.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Centros de gravedad y centroides.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Estudio del equilibrio de los cuerpos.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Fricción.</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154" name="Google Shape;154;p26"/>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55" name="Google Shape;155;p26"/>
          <p:cNvSpPr/>
          <p:nvPr/>
        </p:nvSpPr>
        <p:spPr>
          <a:xfrm>
            <a:off x="6722009" y="2057500"/>
            <a:ext cx="197029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156" name="Google Shape;156;p26"/>
          <p:cNvSpPr/>
          <p:nvPr/>
        </p:nvSpPr>
        <p:spPr>
          <a:xfrm>
            <a:off x="4662300" y="3593200"/>
            <a:ext cx="215092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 8</a:t>
            </a:r>
            <a:endParaRPr sz="2400">
              <a:latin typeface="Impact"/>
              <a:ea typeface="Impact"/>
              <a:cs typeface="Impact"/>
              <a:sym typeface="Impact"/>
            </a:endParaRPr>
          </a:p>
        </p:txBody>
      </p:sp>
      <p:sp>
        <p:nvSpPr>
          <p:cNvPr id="157" name="Google Shape;157;p26"/>
          <p:cNvSpPr/>
          <p:nvPr/>
        </p:nvSpPr>
        <p:spPr>
          <a:xfrm>
            <a:off x="5173800" y="289200"/>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 en total</a:t>
            </a:r>
            <a:endParaRPr sz="2400">
              <a:latin typeface="Impact"/>
              <a:ea typeface="Impact"/>
              <a:cs typeface="Impact"/>
              <a:sym typeface="Impac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7"/>
          <p:cNvSpPr txBox="1"/>
          <p:nvPr>
            <p:ph type="title"/>
          </p:nvPr>
        </p:nvSpPr>
        <p:spPr>
          <a:xfrm>
            <a:off x="71425" y="1099900"/>
            <a:ext cx="2036100" cy="31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pic>
        <p:nvPicPr>
          <p:cNvPr id="163" name="Google Shape;163;p27"/>
          <p:cNvPicPr preferRelativeResize="0"/>
          <p:nvPr/>
        </p:nvPicPr>
        <p:blipFill rotWithShape="1">
          <a:blip r:embed="rId3">
            <a:alphaModFix/>
          </a:blip>
          <a:srcRect b="0" l="0" r="10530" t="6716"/>
          <a:stretch/>
        </p:blipFill>
        <p:spPr>
          <a:xfrm>
            <a:off x="1981950" y="77975"/>
            <a:ext cx="6542924" cy="5065525"/>
          </a:xfrm>
          <a:prstGeom prst="rect">
            <a:avLst/>
          </a:prstGeom>
          <a:noFill/>
          <a:ln>
            <a:noFill/>
          </a:ln>
        </p:spPr>
      </p:pic>
      <p:sp>
        <p:nvSpPr>
          <p:cNvPr id="164" name="Google Shape;164;p27"/>
          <p:cNvSpPr/>
          <p:nvPr/>
        </p:nvSpPr>
        <p:spPr>
          <a:xfrm>
            <a:off x="794075" y="33257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Ing. José Oscar Alonso Ortíz</a:t>
            </a:r>
            <a:endParaRPr sz="2400">
              <a:latin typeface="Impact"/>
              <a:ea typeface="Impact"/>
              <a:cs typeface="Impact"/>
              <a:sym typeface="Impac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170" name="Google Shape;170;p28"/>
          <p:cNvSpPr txBox="1"/>
          <p:nvPr>
            <p:ph idx="1" type="body"/>
          </p:nvPr>
        </p:nvSpPr>
        <p:spPr>
          <a:xfrm>
            <a:off x="311700" y="1234050"/>
            <a:ext cx="8010900" cy="333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800"/>
              <a:t>La estática abarca el estudio del equilibrio tanto el de un sistema como el de toda su parte constituyente, incluyendo las porciones de cada material.</a:t>
            </a:r>
            <a:endParaRPr sz="1800"/>
          </a:p>
          <a:p>
            <a:pPr indent="0" lvl="0" marL="0" rtl="0" algn="l">
              <a:spcBef>
                <a:spcPts val="1600"/>
              </a:spcBef>
              <a:spcAft>
                <a:spcPts val="0"/>
              </a:spcAft>
              <a:buNone/>
            </a:pPr>
            <a:r>
              <a:rPr lang="es" sz="1800"/>
              <a:t>La importancia de la estática es que una vez  trazados sus diagramas y obtenidas sus ecuaciones, se puede basar en esto para decidir el tipo de material que se usará para la fabricación de cualquier producto, las dimensiones que debe tener, límites para su uso seguro, etc. Todo esto parte mediante un análisis de materiales.  </a:t>
            </a:r>
            <a:endParaRPr sz="1800"/>
          </a:p>
          <a:p>
            <a:pPr indent="0" lvl="0" marL="0" rtl="0" algn="l">
              <a:spcBef>
                <a:spcPts val="1600"/>
              </a:spcBef>
              <a:spcAft>
                <a:spcPts val="1600"/>
              </a:spcAft>
              <a:buNone/>
            </a:pPr>
            <a:r>
              <a:t/>
            </a:r>
            <a:endParaRPr sz="18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74" name="Shape 174"/>
        <p:cNvGrpSpPr/>
        <p:nvPr/>
      </p:nvGrpSpPr>
      <p:grpSpPr>
        <a:xfrm>
          <a:off x="0" y="0"/>
          <a:ext cx="0" cy="0"/>
          <a:chOff x="0" y="0"/>
          <a:chExt cx="0" cy="0"/>
        </a:xfrm>
      </p:grpSpPr>
      <p:sp>
        <p:nvSpPr>
          <p:cNvPr id="175" name="Google Shape;175;p29"/>
          <p:cNvSpPr txBox="1"/>
          <p:nvPr>
            <p:ph type="title"/>
          </p:nvPr>
        </p:nvSpPr>
        <p:spPr>
          <a:xfrm>
            <a:off x="195625" y="1836450"/>
            <a:ext cx="40452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t/>
            </a:r>
            <a:endParaRPr b="1" sz="6000"/>
          </a:p>
          <a:p>
            <a:pPr indent="0" lvl="0" marL="0" rtl="0" algn="ctr">
              <a:lnSpc>
                <a:spcPct val="150000"/>
              </a:lnSpc>
              <a:spcBef>
                <a:spcPts val="0"/>
              </a:spcBef>
              <a:spcAft>
                <a:spcPts val="0"/>
              </a:spcAft>
              <a:buClr>
                <a:schemeClr val="dk2"/>
              </a:buClr>
              <a:buSzPts val="1100"/>
              <a:buFont typeface="Arial"/>
              <a:buNone/>
            </a:pPr>
            <a:r>
              <a:rPr b="1" lang="es" sz="6000"/>
              <a:t>Química</a:t>
            </a:r>
            <a:endParaRPr b="1" sz="6000"/>
          </a:p>
        </p:txBody>
      </p:sp>
      <p:sp>
        <p:nvSpPr>
          <p:cNvPr id="176" name="Google Shape;176;p29"/>
          <p:cNvSpPr txBox="1"/>
          <p:nvPr>
            <p:ph idx="1" type="subTitle"/>
          </p:nvPr>
        </p:nvSpPr>
        <p:spPr>
          <a:xfrm>
            <a:off x="613525" y="3397101"/>
            <a:ext cx="4045200" cy="1345500"/>
          </a:xfrm>
          <a:prstGeom prst="rect">
            <a:avLst/>
          </a:prstGeom>
        </p:spPr>
        <p:txBody>
          <a:bodyPr anchorCtr="0" anchor="t" bIns="91425" lIns="91425" spcFirstLastPara="1" rIns="91425" wrap="square" tIns="91425">
            <a:noAutofit/>
          </a:bodyPr>
          <a:lstStyle/>
          <a:p>
            <a:pPr indent="0" lvl="0" marL="0" rtl="0" algn="just">
              <a:lnSpc>
                <a:spcPct val="150000"/>
              </a:lnSpc>
              <a:spcBef>
                <a:spcPts val="1200"/>
              </a:spcBef>
              <a:spcAft>
                <a:spcPts val="1200"/>
              </a:spcAft>
              <a:buNone/>
            </a:pPr>
            <a:r>
              <a:t/>
            </a:r>
            <a:endParaRPr sz="1800">
              <a:latin typeface="Roboto Slab"/>
              <a:ea typeface="Roboto Slab"/>
              <a:cs typeface="Roboto Slab"/>
              <a:sym typeface="Roboto Slab"/>
            </a:endParaRPr>
          </a:p>
        </p:txBody>
      </p:sp>
      <p:sp>
        <p:nvSpPr>
          <p:cNvPr id="177" name="Google Shape;177;p29"/>
          <p:cNvSpPr txBox="1"/>
          <p:nvPr>
            <p:ph idx="2" type="body"/>
          </p:nvPr>
        </p:nvSpPr>
        <p:spPr>
          <a:xfrm>
            <a:off x="4939500" y="7242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La química es la ciencia que estudia la composición, estructura y propiedades de la materia, así como los cambios que ésta experimenta durante las reacciones químicas y su relación con la energía.​</a:t>
            </a:r>
            <a:endParaRPr>
              <a:latin typeface="Roboto Slab"/>
              <a:ea typeface="Roboto Slab"/>
              <a:cs typeface="Roboto Slab"/>
              <a:sym typeface="Roboto Slab"/>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Google Shape;182;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183" name="Google Shape;183;p30"/>
          <p:cNvSpPr txBox="1"/>
          <p:nvPr>
            <p:ph idx="1" type="body"/>
          </p:nvPr>
        </p:nvSpPr>
        <p:spPr>
          <a:xfrm>
            <a:off x="159600" y="1080300"/>
            <a:ext cx="4412400" cy="3334800"/>
          </a:xfrm>
          <a:prstGeom prst="rect">
            <a:avLst/>
          </a:prstGeom>
        </p:spPr>
        <p:txBody>
          <a:bodyPr anchorCtr="0" anchor="t" bIns="91425" lIns="91425" spcFirstLastPara="1" rIns="91425" wrap="square" tIns="91425">
            <a:noAutofit/>
          </a:bodyPr>
          <a:lstStyle/>
          <a:p>
            <a:pPr indent="-355600" lvl="0" marL="457200" rtl="0" algn="just">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Estructura atómica.</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Periodicidad química.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Enlaces químicos y fuerzas intermoleculares.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Teoría del orbital molecular y cristaloquímica.</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Estequiometría. e</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Termoquímica y equilibrio químico.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Electroquímica.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184" name="Google Shape;184;p30"/>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85" name="Google Shape;185;p30"/>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2 hrs. de Laboratorio semanales</a:t>
            </a:r>
            <a:endParaRPr sz="2400">
              <a:latin typeface="Impact"/>
              <a:ea typeface="Impact"/>
              <a:cs typeface="Impact"/>
              <a:sym typeface="Impact"/>
            </a:endParaRPr>
          </a:p>
        </p:txBody>
      </p:sp>
      <p:sp>
        <p:nvSpPr>
          <p:cNvPr id="186" name="Google Shape;186;p30"/>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10 créditos</a:t>
            </a:r>
            <a:endParaRPr sz="2400">
              <a:latin typeface="Impact"/>
              <a:ea typeface="Impact"/>
              <a:cs typeface="Impact"/>
              <a:sym typeface="Impact"/>
            </a:endParaRPr>
          </a:p>
        </p:txBody>
      </p:sp>
      <p:sp>
        <p:nvSpPr>
          <p:cNvPr id="187" name="Google Shape;187;p30"/>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96 hrs. en total</a:t>
            </a:r>
            <a:endParaRPr sz="2400">
              <a:latin typeface="Impact"/>
              <a:ea typeface="Impact"/>
              <a:cs typeface="Impact"/>
              <a:sym typeface="Impac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Google Shape;192;p31"/>
          <p:cNvSpPr txBox="1"/>
          <p:nvPr>
            <p:ph type="title"/>
          </p:nvPr>
        </p:nvSpPr>
        <p:spPr>
          <a:xfrm>
            <a:off x="73575" y="290225"/>
            <a:ext cx="1795800" cy="260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pic>
        <p:nvPicPr>
          <p:cNvPr id="193" name="Google Shape;193;p31"/>
          <p:cNvPicPr preferRelativeResize="0"/>
          <p:nvPr/>
        </p:nvPicPr>
        <p:blipFill rotWithShape="1">
          <a:blip r:embed="rId3">
            <a:alphaModFix/>
          </a:blip>
          <a:srcRect b="9915" l="14323" r="22296" t="17710"/>
          <a:stretch/>
        </p:blipFill>
        <p:spPr>
          <a:xfrm>
            <a:off x="2242300" y="404825"/>
            <a:ext cx="6746923" cy="43338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Google Shape;64;p14"/>
          <p:cNvSpPr txBox="1"/>
          <p:nvPr>
            <p:ph type="title"/>
          </p:nvPr>
        </p:nvSpPr>
        <p:spPr>
          <a:xfrm>
            <a:off x="344250" y="1403850"/>
            <a:ext cx="8455500" cy="21468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6000">
                <a:highlight>
                  <a:schemeClr val="accent4"/>
                </a:highlight>
                <a:latin typeface="Roboto Slab"/>
                <a:ea typeface="Roboto Slab"/>
                <a:cs typeface="Roboto Slab"/>
                <a:sym typeface="Roboto Slab"/>
              </a:rPr>
              <a:t>SEGUNDO SEMESTRE</a:t>
            </a:r>
            <a:endParaRPr sz="6000">
              <a:highlight>
                <a:schemeClr val="accent4"/>
              </a:highlight>
              <a:latin typeface="Roboto Slab"/>
              <a:ea typeface="Roboto Slab"/>
              <a:cs typeface="Roboto Slab"/>
              <a:sym typeface="Roboto Slab"/>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pic>
        <p:nvPicPr>
          <p:cNvPr id="198" name="Google Shape;198;p32"/>
          <p:cNvPicPr preferRelativeResize="0"/>
          <p:nvPr/>
        </p:nvPicPr>
        <p:blipFill rotWithShape="1">
          <a:blip r:embed="rId3">
            <a:alphaModFix/>
          </a:blip>
          <a:srcRect b="12837" l="14563" r="22393" t="11866"/>
          <a:stretch/>
        </p:blipFill>
        <p:spPr>
          <a:xfrm>
            <a:off x="261950" y="95250"/>
            <a:ext cx="4762502" cy="3199276"/>
          </a:xfrm>
          <a:prstGeom prst="rect">
            <a:avLst/>
          </a:prstGeom>
          <a:noFill/>
          <a:ln>
            <a:noFill/>
          </a:ln>
        </p:spPr>
      </p:pic>
      <p:pic>
        <p:nvPicPr>
          <p:cNvPr id="199" name="Google Shape;199;p32"/>
          <p:cNvPicPr preferRelativeResize="0"/>
          <p:nvPr/>
        </p:nvPicPr>
        <p:blipFill rotWithShape="1">
          <a:blip r:embed="rId4">
            <a:alphaModFix/>
          </a:blip>
          <a:srcRect b="11435" l="14999" r="22241" t="44122"/>
          <a:stretch/>
        </p:blipFill>
        <p:spPr>
          <a:xfrm>
            <a:off x="261950" y="3246409"/>
            <a:ext cx="4762502" cy="1897090"/>
          </a:xfrm>
          <a:prstGeom prst="rect">
            <a:avLst/>
          </a:prstGeom>
          <a:noFill/>
          <a:ln>
            <a:noFill/>
          </a:ln>
        </p:spPr>
      </p:pic>
      <p:sp>
        <p:nvSpPr>
          <p:cNvPr id="200" name="Google Shape;200;p32"/>
          <p:cNvSpPr/>
          <p:nvPr/>
        </p:nvSpPr>
        <p:spPr>
          <a:xfrm>
            <a:off x="5157550" y="963075"/>
            <a:ext cx="3534030" cy="1822986"/>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Miguel Ángel Jaime Vasconcelos</a:t>
            </a:r>
            <a:endParaRPr sz="2400">
              <a:latin typeface="Impact"/>
              <a:ea typeface="Impact"/>
              <a:cs typeface="Impact"/>
              <a:sym typeface="Impac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206" name="Google Shape;206;p33"/>
          <p:cNvSpPr txBox="1"/>
          <p:nvPr>
            <p:ph idx="1" type="body"/>
          </p:nvPr>
        </p:nvSpPr>
        <p:spPr>
          <a:xfrm>
            <a:off x="311700" y="1234050"/>
            <a:ext cx="8308500" cy="3302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800"/>
              <a:t>La Química es una materia básica de las ingenierías, para los industriales tiene dos finalidades, la primera es que si el industrial desea especializarse en procesos industriales, las operaciones unitarias son vitales para conocer procesos de producción como la elaboración de cemento o fabricación del vidrio, siendo la base de la química.</a:t>
            </a:r>
            <a:endParaRPr sz="1800"/>
          </a:p>
          <a:p>
            <a:pPr indent="0" lvl="0" marL="0" rtl="0" algn="l">
              <a:spcBef>
                <a:spcPts val="1600"/>
              </a:spcBef>
              <a:spcAft>
                <a:spcPts val="1600"/>
              </a:spcAft>
              <a:buNone/>
            </a:pPr>
            <a:r>
              <a:rPr lang="es" sz="1800"/>
              <a:t>Sino es así, la finalidad de un ingeniero industrial es optimizar procesos productivos y si va a una planta de producción de materiales orgánicos debe tener conocimientos de química para poder entender los mismos.</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34"/>
          <p:cNvSpPr txBox="1"/>
          <p:nvPr>
            <p:ph type="title"/>
          </p:nvPr>
        </p:nvSpPr>
        <p:spPr>
          <a:xfrm>
            <a:off x="344250" y="1403850"/>
            <a:ext cx="8455500" cy="21468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6000">
                <a:highlight>
                  <a:schemeClr val="accent4"/>
                </a:highlight>
                <a:latin typeface="Roboto Slab"/>
                <a:ea typeface="Roboto Slab"/>
                <a:cs typeface="Roboto Slab"/>
                <a:sym typeface="Roboto Slab"/>
              </a:rPr>
              <a:t>TERCER</a:t>
            </a:r>
            <a:r>
              <a:rPr lang="es" sz="6000">
                <a:highlight>
                  <a:schemeClr val="accent4"/>
                </a:highlight>
                <a:latin typeface="Roboto Slab"/>
                <a:ea typeface="Roboto Slab"/>
                <a:cs typeface="Roboto Slab"/>
                <a:sym typeface="Roboto Slab"/>
              </a:rPr>
              <a:t> SEMESTRE</a:t>
            </a:r>
            <a:endParaRPr sz="6000">
              <a:highlight>
                <a:schemeClr val="accent4"/>
              </a:highlight>
              <a:latin typeface="Roboto Slab"/>
              <a:ea typeface="Roboto Slab"/>
              <a:cs typeface="Roboto Slab"/>
              <a:sym typeface="Roboto Slab"/>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15" name="Shape 215"/>
        <p:cNvGrpSpPr/>
        <p:nvPr/>
      </p:nvGrpSpPr>
      <p:grpSpPr>
        <a:xfrm>
          <a:off x="0" y="0"/>
          <a:ext cx="0" cy="0"/>
          <a:chOff x="0" y="0"/>
          <a:chExt cx="0" cy="0"/>
        </a:xfrm>
      </p:grpSpPr>
      <p:sp>
        <p:nvSpPr>
          <p:cNvPr id="216" name="Google Shape;216;p35"/>
          <p:cNvSpPr txBox="1"/>
          <p:nvPr>
            <p:ph type="title"/>
          </p:nvPr>
        </p:nvSpPr>
        <p:spPr>
          <a:xfrm>
            <a:off x="-185850" y="2011800"/>
            <a:ext cx="49479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b="1" lang="es" sz="6000"/>
              <a:t>ECUACIONES </a:t>
            </a:r>
            <a:r>
              <a:rPr b="1" lang="es" sz="5900"/>
              <a:t>D</a:t>
            </a:r>
            <a:r>
              <a:rPr b="1" lang="es" sz="5800"/>
              <a:t>IFERENCIALES</a:t>
            </a:r>
            <a:endParaRPr b="1" sz="5800"/>
          </a:p>
        </p:txBody>
      </p:sp>
      <p:sp>
        <p:nvSpPr>
          <p:cNvPr id="217" name="Google Shape;217;p35"/>
          <p:cNvSpPr txBox="1"/>
          <p:nvPr>
            <p:ph idx="2" type="body"/>
          </p:nvPr>
        </p:nvSpPr>
        <p:spPr>
          <a:xfrm>
            <a:off x="4967300" y="906375"/>
            <a:ext cx="3837000" cy="3695100"/>
          </a:xfrm>
          <a:prstGeom prst="rect">
            <a:avLst/>
          </a:prstGeom>
        </p:spPr>
        <p:txBody>
          <a:bodyPr anchorCtr="0" anchor="ctr" bIns="91425" lIns="91425" spcFirstLastPara="1" rIns="91425" wrap="square" tIns="91425">
            <a:noAutofit/>
          </a:bodyPr>
          <a:lstStyle/>
          <a:p>
            <a:pPr indent="0" lvl="0" marL="0" rtl="0" algn="just">
              <a:lnSpc>
                <a:spcPct val="115000"/>
              </a:lnSpc>
              <a:spcBef>
                <a:spcPts val="0"/>
              </a:spcBef>
              <a:spcAft>
                <a:spcPts val="0"/>
              </a:spcAft>
              <a:buClr>
                <a:schemeClr val="dk2"/>
              </a:buClr>
              <a:buSzPts val="1100"/>
              <a:buFont typeface="Arial"/>
              <a:buNone/>
            </a:pPr>
            <a:r>
              <a:rPr lang="es">
                <a:latin typeface="Roboto Slab"/>
                <a:ea typeface="Roboto Slab"/>
                <a:cs typeface="Roboto Slab"/>
                <a:sym typeface="Roboto Slab"/>
              </a:rPr>
              <a:t>La ecuación diferencial es una</a:t>
            </a:r>
            <a:r>
              <a:rPr lang="es">
                <a:uFill>
                  <a:noFill/>
                </a:uFill>
                <a:latin typeface="Roboto Slab"/>
                <a:ea typeface="Roboto Slab"/>
                <a:cs typeface="Roboto Slab"/>
                <a:sym typeface="Roboto Slab"/>
                <a:hlinkClick r:id="rId3"/>
              </a:rPr>
              <a:t> ecuación</a:t>
            </a:r>
            <a:r>
              <a:rPr lang="es">
                <a:uFill>
                  <a:noFill/>
                </a:uFill>
                <a:latin typeface="Roboto Slab"/>
                <a:ea typeface="Roboto Slab"/>
                <a:cs typeface="Roboto Slab"/>
                <a:sym typeface="Roboto Slab"/>
                <a:hlinkClick r:id="rId4"/>
              </a:rPr>
              <a:t> matemática</a:t>
            </a:r>
            <a:r>
              <a:rPr lang="es">
                <a:latin typeface="Roboto Slab"/>
                <a:ea typeface="Roboto Slab"/>
                <a:cs typeface="Roboto Slab"/>
                <a:sym typeface="Roboto Slab"/>
              </a:rPr>
              <a:t> que relaciona una</a:t>
            </a:r>
            <a:r>
              <a:rPr lang="es">
                <a:uFill>
                  <a:noFill/>
                </a:uFill>
                <a:latin typeface="Roboto Slab"/>
                <a:ea typeface="Roboto Slab"/>
                <a:cs typeface="Roboto Slab"/>
                <a:sym typeface="Roboto Slab"/>
                <a:hlinkClick r:id="rId5"/>
              </a:rPr>
              <a:t> función</a:t>
            </a:r>
            <a:r>
              <a:rPr lang="es">
                <a:latin typeface="Roboto Slab"/>
                <a:ea typeface="Roboto Slab"/>
                <a:cs typeface="Roboto Slab"/>
                <a:sym typeface="Roboto Slab"/>
              </a:rPr>
              <a:t> con sus</a:t>
            </a:r>
            <a:r>
              <a:rPr lang="es">
                <a:uFill>
                  <a:noFill/>
                </a:uFill>
                <a:latin typeface="Roboto Slab"/>
                <a:ea typeface="Roboto Slab"/>
                <a:cs typeface="Roboto Slab"/>
                <a:sym typeface="Roboto Slab"/>
                <a:hlinkClick r:id="rId6"/>
              </a:rPr>
              <a:t> derivadas</a:t>
            </a:r>
            <a:r>
              <a:rPr lang="es">
                <a:latin typeface="Roboto Slab"/>
                <a:ea typeface="Roboto Slab"/>
                <a:cs typeface="Roboto Slab"/>
                <a:sym typeface="Roboto Slab"/>
              </a:rPr>
              <a:t>. En las</a:t>
            </a:r>
            <a:r>
              <a:rPr lang="es">
                <a:uFill>
                  <a:noFill/>
                </a:uFill>
                <a:latin typeface="Roboto Slab"/>
                <a:ea typeface="Roboto Slab"/>
                <a:cs typeface="Roboto Slab"/>
                <a:sym typeface="Roboto Slab"/>
                <a:hlinkClick r:id="rId7"/>
              </a:rPr>
              <a:t> matemáticas aplicadas</a:t>
            </a:r>
            <a:r>
              <a:rPr lang="es">
                <a:latin typeface="Roboto Slab"/>
                <a:ea typeface="Roboto Slab"/>
                <a:cs typeface="Roboto Slab"/>
                <a:sym typeface="Roboto Slab"/>
              </a:rPr>
              <a:t>, las funciones usualmente representan cantidades físicas, las derivadas representan sus razones de cambio, y la ecuación define la relación entre ellas.</a:t>
            </a:r>
            <a:endParaRPr>
              <a:solidFill>
                <a:srgbClr val="212529"/>
              </a:solidFill>
              <a:latin typeface="Roboto Slab"/>
              <a:ea typeface="Roboto Slab"/>
              <a:cs typeface="Roboto Slab"/>
              <a:sym typeface="Roboto Slab"/>
            </a:endParaRPr>
          </a:p>
        </p:txBody>
      </p:sp>
      <p:sp>
        <p:nvSpPr>
          <p:cNvPr id="218" name="Google Shape;218;p35"/>
          <p:cNvSpPr txBox="1"/>
          <p:nvPr>
            <p:ph idx="1" type="subTitle"/>
          </p:nvPr>
        </p:nvSpPr>
        <p:spPr>
          <a:xfrm>
            <a:off x="265500" y="379800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1200"/>
              </a:spcBef>
              <a:spcAft>
                <a:spcPts val="1200"/>
              </a:spcAft>
              <a:buClr>
                <a:schemeClr val="dk2"/>
              </a:buClr>
              <a:buSzPts val="1100"/>
              <a:buFont typeface="Arial"/>
              <a:buNone/>
            </a:pPr>
            <a:r>
              <a:rPr lang="es" sz="1800">
                <a:latin typeface="Roboto Slab"/>
                <a:ea typeface="Roboto Slab"/>
                <a:cs typeface="Roboto Slab"/>
                <a:sym typeface="Roboto Slab"/>
              </a:rPr>
              <a:t>Cálculo Integral</a:t>
            </a:r>
            <a:endParaRPr sz="1800">
              <a:latin typeface="Roboto Slab"/>
              <a:ea typeface="Roboto Slab"/>
              <a:cs typeface="Roboto Slab"/>
              <a:sym typeface="Roboto Slab"/>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36"/>
          <p:cNvSpPr txBox="1"/>
          <p:nvPr>
            <p:ph type="title"/>
          </p:nvPr>
        </p:nvSpPr>
        <p:spPr>
          <a:xfrm>
            <a:off x="311700" y="1086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224" name="Google Shape;224;p36"/>
          <p:cNvSpPr txBox="1"/>
          <p:nvPr>
            <p:ph idx="1" type="body"/>
          </p:nvPr>
        </p:nvSpPr>
        <p:spPr>
          <a:xfrm>
            <a:off x="311700" y="681375"/>
            <a:ext cx="4520700" cy="3334800"/>
          </a:xfrm>
          <a:prstGeom prst="rect">
            <a:avLst/>
          </a:prstGeom>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lang="es" sz="2000">
                <a:latin typeface="Roboto Slab"/>
                <a:ea typeface="Roboto Slab"/>
                <a:cs typeface="Roboto Slab"/>
                <a:sym typeface="Roboto Slab"/>
              </a:rPr>
              <a:t>1.</a:t>
            </a:r>
            <a:r>
              <a:rPr lang="es" sz="2000">
                <a:latin typeface="Roboto Slab"/>
                <a:ea typeface="Roboto Slab"/>
                <a:cs typeface="Roboto Slab"/>
                <a:sym typeface="Roboto Slab"/>
              </a:rPr>
              <a:t>Ecuaciones diferenciales de primer orden lineales y no lineales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2.</a:t>
            </a:r>
            <a:r>
              <a:rPr lang="es" sz="2000">
                <a:latin typeface="Roboto Slab"/>
                <a:ea typeface="Roboto Slab"/>
                <a:cs typeface="Roboto Slab"/>
                <a:sym typeface="Roboto Slab"/>
              </a:rPr>
              <a:t>Ecuaciones diferenciales lineales de orden superior</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3.</a:t>
            </a:r>
            <a:r>
              <a:rPr lang="es" sz="2000">
                <a:latin typeface="Roboto Slab"/>
                <a:ea typeface="Roboto Slab"/>
                <a:cs typeface="Roboto Slab"/>
                <a:sym typeface="Roboto Slab"/>
              </a:rPr>
              <a:t>Transformada de Laplace y sistemas de ecuaciones diferenciales lineales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4.</a:t>
            </a:r>
            <a:r>
              <a:rPr lang="es" sz="2000">
                <a:latin typeface="Roboto Slab"/>
                <a:ea typeface="Roboto Slab"/>
                <a:cs typeface="Roboto Slab"/>
                <a:sym typeface="Roboto Slab"/>
              </a:rPr>
              <a:t>Introducción a las ecuaciones diferenciales en derivadas parciales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225" name="Google Shape;225;p36"/>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226" name="Google Shape;226;p36"/>
          <p:cNvSpPr/>
          <p:nvPr/>
        </p:nvSpPr>
        <p:spPr>
          <a:xfrm>
            <a:off x="4832388" y="1313825"/>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227" name="Google Shape;227;p36"/>
          <p:cNvSpPr/>
          <p:nvPr/>
        </p:nvSpPr>
        <p:spPr>
          <a:xfrm>
            <a:off x="5052050" y="38855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lang="es" sz="2400">
                <a:solidFill>
                  <a:schemeClr val="dk2"/>
                </a:solidFill>
                <a:latin typeface="Impact"/>
                <a:ea typeface="Impact"/>
                <a:cs typeface="Impact"/>
                <a:sym typeface="Impact"/>
              </a:rPr>
              <a:t>Créditos 8</a:t>
            </a:r>
            <a:endParaRPr sz="2400">
              <a:latin typeface="Impact"/>
              <a:ea typeface="Impact"/>
              <a:cs typeface="Impact"/>
              <a:sym typeface="Impact"/>
            </a:endParaRPr>
          </a:p>
        </p:txBody>
      </p:sp>
      <p:sp>
        <p:nvSpPr>
          <p:cNvPr id="228" name="Google Shape;228;p36"/>
          <p:cNvSpPr/>
          <p:nvPr/>
        </p:nvSpPr>
        <p:spPr>
          <a:xfrm>
            <a:off x="6822300" y="0"/>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a:t>
            </a:r>
            <a:endParaRPr sz="2400">
              <a:latin typeface="Impact"/>
              <a:ea typeface="Impact"/>
              <a:cs typeface="Impact"/>
              <a:sym typeface="Impact"/>
            </a:endParaRPr>
          </a:p>
        </p:txBody>
      </p:sp>
      <p:sp>
        <p:nvSpPr>
          <p:cNvPr id="229" name="Google Shape;229;p36"/>
          <p:cNvSpPr/>
          <p:nvPr/>
        </p:nvSpPr>
        <p:spPr>
          <a:xfrm>
            <a:off x="6893700" y="2627662"/>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Reprobación</a:t>
            </a:r>
            <a:endParaRPr sz="2400">
              <a:latin typeface="Impact"/>
              <a:ea typeface="Impact"/>
              <a:cs typeface="Impact"/>
              <a:sym typeface="Impact"/>
            </a:endParaRPr>
          </a:p>
          <a:p>
            <a:pPr indent="0" lvl="0" marL="0" rtl="0" algn="ctr">
              <a:spcBef>
                <a:spcPts val="0"/>
              </a:spcBef>
              <a:spcAft>
                <a:spcPts val="0"/>
              </a:spcAft>
              <a:buNone/>
            </a:pPr>
            <a:r>
              <a:rPr lang="es" sz="2400">
                <a:latin typeface="Impact"/>
                <a:ea typeface="Impact"/>
                <a:cs typeface="Impact"/>
                <a:sym typeface="Impact"/>
              </a:rPr>
              <a:t>    34.7%</a:t>
            </a:r>
            <a:endParaRPr sz="2400">
              <a:latin typeface="Impact"/>
              <a:ea typeface="Impact"/>
              <a:cs typeface="Impact"/>
              <a:sym typeface="Impac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pic>
        <p:nvPicPr>
          <p:cNvPr id="234" name="Google Shape;234;p37"/>
          <p:cNvPicPr preferRelativeResize="0"/>
          <p:nvPr/>
        </p:nvPicPr>
        <p:blipFill rotWithShape="1">
          <a:blip r:embed="rId3">
            <a:alphaModFix/>
          </a:blip>
          <a:srcRect b="0" l="7763" r="16489" t="10144"/>
          <a:stretch/>
        </p:blipFill>
        <p:spPr>
          <a:xfrm>
            <a:off x="1803025" y="712800"/>
            <a:ext cx="6820723" cy="4298550"/>
          </a:xfrm>
          <a:prstGeom prst="rect">
            <a:avLst/>
          </a:prstGeom>
          <a:noFill/>
          <a:ln>
            <a:noFill/>
          </a:ln>
        </p:spPr>
      </p:pic>
      <p:sp>
        <p:nvSpPr>
          <p:cNvPr id="235" name="Google Shape;235;p37"/>
          <p:cNvSpPr txBox="1"/>
          <p:nvPr/>
        </p:nvSpPr>
        <p:spPr>
          <a:xfrm>
            <a:off x="1191275" y="174300"/>
            <a:ext cx="6110400" cy="420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s" sz="1800">
                <a:latin typeface="Roboto Slab"/>
                <a:ea typeface="Roboto Slab"/>
                <a:cs typeface="Roboto Slab"/>
                <a:sym typeface="Roboto Slab"/>
              </a:rPr>
              <a:t>Teoría----- &gt; </a:t>
            </a:r>
            <a:r>
              <a:rPr lang="es" sz="1800">
                <a:solidFill>
                  <a:srgbClr val="212529"/>
                </a:solidFill>
                <a:latin typeface="Roboto Slab"/>
                <a:ea typeface="Roboto Slab"/>
                <a:cs typeface="Roboto Slab"/>
                <a:sym typeface="Roboto Slab"/>
              </a:rPr>
              <a:t>M.A. JUAN URSUL SOLANES</a:t>
            </a:r>
            <a:endParaRPr sz="1800">
              <a:latin typeface="Roboto Slab"/>
              <a:ea typeface="Roboto Slab"/>
              <a:cs typeface="Roboto Slab"/>
              <a:sym typeface="Roboto Slab"/>
            </a:endParaRPr>
          </a:p>
        </p:txBody>
      </p:sp>
      <p:sp>
        <p:nvSpPr>
          <p:cNvPr id="236" name="Google Shape;236;p37"/>
          <p:cNvSpPr txBox="1"/>
          <p:nvPr>
            <p:ph idx="4294967295" type="title"/>
          </p:nvPr>
        </p:nvSpPr>
        <p:spPr>
          <a:xfrm>
            <a:off x="71425" y="1099900"/>
            <a:ext cx="2036100" cy="31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pic>
        <p:nvPicPr>
          <p:cNvPr id="241" name="Google Shape;241;p38"/>
          <p:cNvPicPr preferRelativeResize="0"/>
          <p:nvPr/>
        </p:nvPicPr>
        <p:blipFill rotWithShape="1">
          <a:blip r:embed="rId3">
            <a:alphaModFix/>
          </a:blip>
          <a:srcRect b="6809" l="7760" r="16972" t="10450"/>
          <a:stretch/>
        </p:blipFill>
        <p:spPr>
          <a:xfrm>
            <a:off x="802775" y="370400"/>
            <a:ext cx="7538448" cy="4402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pic>
        <p:nvPicPr>
          <p:cNvPr id="246" name="Google Shape;246;p39"/>
          <p:cNvPicPr preferRelativeResize="0"/>
          <p:nvPr/>
        </p:nvPicPr>
        <p:blipFill rotWithShape="1">
          <a:blip r:embed="rId3">
            <a:alphaModFix/>
          </a:blip>
          <a:srcRect b="5371" l="7808" r="16531" t="11475"/>
          <a:stretch/>
        </p:blipFill>
        <p:spPr>
          <a:xfrm>
            <a:off x="866575" y="489200"/>
            <a:ext cx="7541002" cy="44027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pic>
        <p:nvPicPr>
          <p:cNvPr id="251" name="Google Shape;251;p40"/>
          <p:cNvPicPr preferRelativeResize="0"/>
          <p:nvPr/>
        </p:nvPicPr>
        <p:blipFill>
          <a:blip r:embed="rId3">
            <a:alphaModFix/>
          </a:blip>
          <a:stretch>
            <a:fillRect/>
          </a:stretch>
        </p:blipFill>
        <p:spPr>
          <a:xfrm>
            <a:off x="4230800" y="1996250"/>
            <a:ext cx="4913200" cy="3262677"/>
          </a:xfrm>
          <a:prstGeom prst="rect">
            <a:avLst/>
          </a:prstGeom>
          <a:noFill/>
          <a:ln>
            <a:noFill/>
          </a:ln>
        </p:spPr>
      </p:pic>
      <p:pic>
        <p:nvPicPr>
          <p:cNvPr id="252" name="Google Shape;252;p40"/>
          <p:cNvPicPr preferRelativeResize="0"/>
          <p:nvPr/>
        </p:nvPicPr>
        <p:blipFill>
          <a:blip r:embed="rId4">
            <a:alphaModFix/>
          </a:blip>
          <a:stretch>
            <a:fillRect/>
          </a:stretch>
        </p:blipFill>
        <p:spPr>
          <a:xfrm>
            <a:off x="0" y="0"/>
            <a:ext cx="4787550" cy="3387175"/>
          </a:xfrm>
          <a:prstGeom prst="rect">
            <a:avLst/>
          </a:prstGeom>
          <a:noFill/>
          <a:ln>
            <a:noFill/>
          </a:ln>
        </p:spPr>
      </p:pic>
      <p:pic>
        <p:nvPicPr>
          <p:cNvPr id="253" name="Google Shape;253;p40"/>
          <p:cNvPicPr preferRelativeResize="0"/>
          <p:nvPr/>
        </p:nvPicPr>
        <p:blipFill>
          <a:blip r:embed="rId5">
            <a:alphaModFix/>
          </a:blip>
          <a:stretch>
            <a:fillRect/>
          </a:stretch>
        </p:blipFill>
        <p:spPr>
          <a:xfrm>
            <a:off x="0" y="3160311"/>
            <a:ext cx="4230800" cy="1983189"/>
          </a:xfrm>
          <a:prstGeom prst="rect">
            <a:avLst/>
          </a:prstGeom>
          <a:noFill/>
          <a:ln>
            <a:noFill/>
          </a:ln>
        </p:spPr>
      </p:pic>
      <p:pic>
        <p:nvPicPr>
          <p:cNvPr id="254" name="Google Shape;254;p40"/>
          <p:cNvPicPr preferRelativeResize="0"/>
          <p:nvPr/>
        </p:nvPicPr>
        <p:blipFill>
          <a:blip r:embed="rId6">
            <a:alphaModFix/>
          </a:blip>
          <a:stretch>
            <a:fillRect/>
          </a:stretch>
        </p:blipFill>
        <p:spPr>
          <a:xfrm>
            <a:off x="4787550" y="0"/>
            <a:ext cx="4356450" cy="2454133"/>
          </a:xfrm>
          <a:prstGeom prst="rect">
            <a:avLst/>
          </a:prstGeom>
          <a:noFill/>
          <a:ln>
            <a:noFill/>
          </a:ln>
        </p:spPr>
      </p:pic>
      <p:pic>
        <p:nvPicPr>
          <p:cNvPr id="255" name="Google Shape;255;p40"/>
          <p:cNvPicPr preferRelativeResize="0"/>
          <p:nvPr/>
        </p:nvPicPr>
        <p:blipFill rotWithShape="1">
          <a:blip r:embed="rId7">
            <a:alphaModFix/>
          </a:blip>
          <a:srcRect b="0" l="0" r="0" t="0"/>
          <a:stretch/>
        </p:blipFill>
        <p:spPr>
          <a:xfrm>
            <a:off x="2689300" y="1591750"/>
            <a:ext cx="3926594" cy="24541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59" name="Shape 259"/>
        <p:cNvGrpSpPr/>
        <p:nvPr/>
      </p:nvGrpSpPr>
      <p:grpSpPr>
        <a:xfrm>
          <a:off x="0" y="0"/>
          <a:ext cx="0" cy="0"/>
          <a:chOff x="0" y="0"/>
          <a:chExt cx="0" cy="0"/>
        </a:xfrm>
      </p:grpSpPr>
      <p:sp>
        <p:nvSpPr>
          <p:cNvPr id="260" name="Google Shape;260;p41"/>
          <p:cNvSpPr txBox="1"/>
          <p:nvPr>
            <p:ph type="title"/>
          </p:nvPr>
        </p:nvSpPr>
        <p:spPr>
          <a:xfrm>
            <a:off x="265500" y="1818875"/>
            <a:ext cx="40452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b="1" lang="es" sz="6000"/>
              <a:t>CÁLCULO VECTORIAL</a:t>
            </a:r>
            <a:endParaRPr b="1" sz="6000"/>
          </a:p>
        </p:txBody>
      </p:sp>
      <p:sp>
        <p:nvSpPr>
          <p:cNvPr id="261" name="Google Shape;261;p41"/>
          <p:cNvSpPr txBox="1"/>
          <p:nvPr>
            <p:ph idx="2" type="body"/>
          </p:nvPr>
        </p:nvSpPr>
        <p:spPr>
          <a:xfrm>
            <a:off x="4925525" y="864425"/>
            <a:ext cx="3837000" cy="36951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Cálculo Vectorial es el análisis vectorial o calculo multivariable es un campo de las matemáticas referidas al análisis real multivariable de vectores en 2 o más dimensiones. Es un enfoque de la geometría diferencial como conjunto de fórmulas y técnicas para solucionar problemas de ingeniería y física.</a:t>
            </a:r>
            <a:endParaRPr>
              <a:latin typeface="Roboto Slab"/>
              <a:ea typeface="Roboto Slab"/>
              <a:cs typeface="Roboto Slab"/>
              <a:sym typeface="Roboto Slab"/>
            </a:endParaRPr>
          </a:p>
        </p:txBody>
      </p:sp>
      <p:sp>
        <p:nvSpPr>
          <p:cNvPr id="262" name="Google Shape;262;p41"/>
          <p:cNvSpPr txBox="1"/>
          <p:nvPr>
            <p:ph idx="1" type="subTitle"/>
          </p:nvPr>
        </p:nvSpPr>
        <p:spPr>
          <a:xfrm>
            <a:off x="265500" y="387440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1800">
                <a:latin typeface="Roboto Slab"/>
                <a:ea typeface="Roboto Slab"/>
                <a:cs typeface="Roboto Slab"/>
                <a:sym typeface="Roboto Slab"/>
              </a:rPr>
              <a:t>Cálculo Integral</a:t>
            </a:r>
            <a:endParaRPr sz="1800">
              <a:highlight>
                <a:schemeClr val="dk1"/>
              </a:highlight>
              <a:latin typeface="Roboto Slab"/>
              <a:ea typeface="Roboto Slab"/>
              <a:cs typeface="Roboto Slab"/>
              <a:sym typeface="Roboto Slab"/>
            </a:endParaRPr>
          </a:p>
          <a:p>
            <a:pPr indent="0" lvl="0" marL="0" rtl="0" algn="ctr">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68" name="Shape 68"/>
        <p:cNvGrpSpPr/>
        <p:nvPr/>
      </p:nvGrpSpPr>
      <p:grpSpPr>
        <a:xfrm>
          <a:off x="0" y="0"/>
          <a:ext cx="0" cy="0"/>
          <a:chOff x="0" y="0"/>
          <a:chExt cx="0" cy="0"/>
        </a:xfrm>
      </p:grpSpPr>
      <p:sp>
        <p:nvSpPr>
          <p:cNvPr id="69" name="Google Shape;69;p15"/>
          <p:cNvSpPr txBox="1"/>
          <p:nvPr>
            <p:ph type="title"/>
          </p:nvPr>
        </p:nvSpPr>
        <p:spPr>
          <a:xfrm>
            <a:off x="265500" y="1081675"/>
            <a:ext cx="4373400" cy="2119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s" sz="6000"/>
              <a:t>Á</a:t>
            </a:r>
            <a:r>
              <a:rPr b="1" lang="es" sz="6000"/>
              <a:t>LGEBRA LINEAL</a:t>
            </a:r>
            <a:endParaRPr b="1" sz="6000"/>
          </a:p>
        </p:txBody>
      </p:sp>
      <p:sp>
        <p:nvSpPr>
          <p:cNvPr id="70" name="Google Shape;70;p15"/>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1200"/>
              </a:spcBef>
              <a:spcAft>
                <a:spcPts val="0"/>
              </a:spcAft>
              <a:buNone/>
            </a:pPr>
            <a:r>
              <a:t/>
            </a:r>
            <a:endParaRPr sz="1800">
              <a:latin typeface="Roboto Slab"/>
              <a:ea typeface="Roboto Slab"/>
              <a:cs typeface="Roboto Slab"/>
              <a:sym typeface="Roboto Slab"/>
            </a:endParaRPr>
          </a:p>
          <a:p>
            <a:pPr indent="0" lvl="0" marL="0" rtl="0" algn="ctr">
              <a:lnSpc>
                <a:spcPct val="150000"/>
              </a:lnSpc>
              <a:spcBef>
                <a:spcPts val="1200"/>
              </a:spcBef>
              <a:spcAft>
                <a:spcPts val="0"/>
              </a:spcAft>
              <a:buNone/>
            </a:pPr>
            <a:r>
              <a:t/>
            </a:r>
            <a:endParaRPr sz="1800">
              <a:latin typeface="Roboto Slab"/>
              <a:ea typeface="Roboto Slab"/>
              <a:cs typeface="Roboto Slab"/>
              <a:sym typeface="Roboto Slab"/>
            </a:endParaRPr>
          </a:p>
          <a:p>
            <a:pPr indent="0" lvl="0" marL="0" rtl="0" algn="ctr">
              <a:lnSpc>
                <a:spcPct val="150000"/>
              </a:lnSpc>
              <a:spcBef>
                <a:spcPts val="1200"/>
              </a:spcBef>
              <a:spcAft>
                <a:spcPts val="1200"/>
              </a:spcAft>
              <a:buClr>
                <a:schemeClr val="dk2"/>
              </a:buClr>
              <a:buSzPts val="1100"/>
              <a:buFont typeface="Arial"/>
              <a:buNone/>
            </a:pPr>
            <a:r>
              <a:rPr lang="es" sz="1800">
                <a:latin typeface="Roboto Slab"/>
                <a:ea typeface="Roboto Slab"/>
                <a:cs typeface="Roboto Slab"/>
                <a:sym typeface="Roboto Slab"/>
              </a:rPr>
              <a:t>Álgebra</a:t>
            </a:r>
            <a:endParaRPr sz="1800">
              <a:latin typeface="Roboto Slab"/>
              <a:ea typeface="Roboto Slab"/>
              <a:cs typeface="Roboto Slab"/>
              <a:sym typeface="Roboto Slab"/>
            </a:endParaRPr>
          </a:p>
        </p:txBody>
      </p:sp>
      <p:sp>
        <p:nvSpPr>
          <p:cNvPr id="71" name="Google Shape;71;p15"/>
          <p:cNvSpPr txBox="1"/>
          <p:nvPr>
            <p:ph idx="2" type="body"/>
          </p:nvPr>
        </p:nvSpPr>
        <p:spPr>
          <a:xfrm>
            <a:off x="4939500" y="724200"/>
            <a:ext cx="3837000" cy="3695100"/>
          </a:xfrm>
          <a:prstGeom prst="rect">
            <a:avLst/>
          </a:prstGeom>
          <a:noFill/>
        </p:spPr>
        <p:txBody>
          <a:bodyPr anchorCtr="0" anchor="ctr" bIns="91425" lIns="91425" spcFirstLastPara="1" rIns="91425" wrap="square" tIns="91425">
            <a:noAutofit/>
          </a:bodyPr>
          <a:lstStyle/>
          <a:p>
            <a:pPr indent="0" lvl="0" marL="0" rtl="0" algn="just">
              <a:lnSpc>
                <a:spcPct val="150000"/>
              </a:lnSpc>
              <a:spcBef>
                <a:spcPts val="600"/>
              </a:spcBef>
              <a:spcAft>
                <a:spcPts val="0"/>
              </a:spcAft>
              <a:buClr>
                <a:schemeClr val="dk2"/>
              </a:buClr>
              <a:buSzPts val="1100"/>
              <a:buFont typeface="Arial"/>
              <a:buNone/>
            </a:pPr>
            <a:r>
              <a:rPr lang="es">
                <a:latin typeface="Roboto Slab"/>
                <a:ea typeface="Roboto Slab"/>
                <a:cs typeface="Roboto Slab"/>
                <a:sym typeface="Roboto Slab"/>
              </a:rPr>
              <a:t>El álgebra lineal es una rama de las </a:t>
            </a:r>
            <a:r>
              <a:rPr lang="es">
                <a:uFill>
                  <a:noFill/>
                </a:uFill>
                <a:latin typeface="Roboto Slab"/>
                <a:ea typeface="Roboto Slab"/>
                <a:cs typeface="Roboto Slab"/>
                <a:sym typeface="Roboto Slab"/>
                <a:hlinkClick r:id="rId3"/>
              </a:rPr>
              <a:t>matemáticas</a:t>
            </a:r>
            <a:r>
              <a:rPr lang="es">
                <a:latin typeface="Roboto Slab"/>
                <a:ea typeface="Roboto Slab"/>
                <a:cs typeface="Roboto Slab"/>
                <a:sym typeface="Roboto Slab"/>
              </a:rPr>
              <a:t> que estudia conceptos tales como </a:t>
            </a:r>
            <a:r>
              <a:rPr lang="es">
                <a:uFill>
                  <a:noFill/>
                </a:uFill>
                <a:latin typeface="Roboto Slab"/>
                <a:ea typeface="Roboto Slab"/>
                <a:cs typeface="Roboto Slab"/>
                <a:sym typeface="Roboto Slab"/>
                <a:hlinkClick r:id="rId4"/>
              </a:rPr>
              <a:t>vectores</a:t>
            </a:r>
            <a:r>
              <a:rPr lang="es">
                <a:latin typeface="Roboto Slab"/>
                <a:ea typeface="Roboto Slab"/>
                <a:cs typeface="Roboto Slab"/>
                <a:sym typeface="Roboto Slab"/>
              </a:rPr>
              <a:t>, </a:t>
            </a:r>
            <a:r>
              <a:rPr lang="es">
                <a:uFill>
                  <a:noFill/>
                </a:uFill>
                <a:latin typeface="Roboto Slab"/>
                <a:ea typeface="Roboto Slab"/>
                <a:cs typeface="Roboto Slab"/>
                <a:sym typeface="Roboto Slab"/>
                <a:hlinkClick r:id="rId5"/>
              </a:rPr>
              <a:t>matrices</a:t>
            </a:r>
            <a:r>
              <a:rPr lang="es">
                <a:latin typeface="Roboto Slab"/>
                <a:ea typeface="Roboto Slab"/>
                <a:cs typeface="Roboto Slab"/>
                <a:sym typeface="Roboto Slab"/>
              </a:rPr>
              <a:t>, </a:t>
            </a:r>
            <a:r>
              <a:rPr lang="es">
                <a:uFill>
                  <a:noFill/>
                </a:uFill>
                <a:latin typeface="Roboto Slab"/>
                <a:ea typeface="Roboto Slab"/>
                <a:cs typeface="Roboto Slab"/>
                <a:sym typeface="Roboto Slab"/>
                <a:hlinkClick r:id="rId6"/>
              </a:rPr>
              <a:t>espacio dual</a:t>
            </a:r>
            <a:r>
              <a:rPr lang="es">
                <a:latin typeface="Roboto Slab"/>
                <a:ea typeface="Roboto Slab"/>
                <a:cs typeface="Roboto Slab"/>
                <a:sym typeface="Roboto Slab"/>
              </a:rPr>
              <a:t>, </a:t>
            </a:r>
            <a:r>
              <a:rPr lang="es">
                <a:uFill>
                  <a:noFill/>
                </a:uFill>
                <a:latin typeface="Roboto Slab"/>
                <a:ea typeface="Roboto Slab"/>
                <a:cs typeface="Roboto Slab"/>
                <a:sym typeface="Roboto Slab"/>
                <a:hlinkClick r:id="rId7"/>
              </a:rPr>
              <a:t>sistemas de ecuaciones lineales</a:t>
            </a:r>
            <a:r>
              <a:rPr lang="es">
                <a:latin typeface="Roboto Slab"/>
                <a:ea typeface="Roboto Slab"/>
                <a:cs typeface="Roboto Slab"/>
                <a:sym typeface="Roboto Slab"/>
              </a:rPr>
              <a:t> y en su enfoque de manera más formal, </a:t>
            </a:r>
            <a:r>
              <a:rPr lang="es">
                <a:uFill>
                  <a:noFill/>
                </a:uFill>
                <a:latin typeface="Roboto Slab"/>
                <a:ea typeface="Roboto Slab"/>
                <a:cs typeface="Roboto Slab"/>
                <a:sym typeface="Roboto Slab"/>
                <a:hlinkClick r:id="rId8"/>
              </a:rPr>
              <a:t>espacios vectoriales</a:t>
            </a:r>
            <a:r>
              <a:rPr lang="es">
                <a:latin typeface="Roboto Slab"/>
                <a:ea typeface="Roboto Slab"/>
                <a:cs typeface="Roboto Slab"/>
                <a:sym typeface="Roboto Slab"/>
              </a:rPr>
              <a:t> y sus </a:t>
            </a:r>
            <a:r>
              <a:rPr lang="es">
                <a:uFill>
                  <a:noFill/>
                </a:uFill>
                <a:latin typeface="Roboto Slab"/>
                <a:ea typeface="Roboto Slab"/>
                <a:cs typeface="Roboto Slab"/>
                <a:sym typeface="Roboto Slab"/>
                <a:hlinkClick r:id="rId9"/>
              </a:rPr>
              <a:t>transformaciones lineales</a:t>
            </a:r>
            <a:r>
              <a:rPr lang="es">
                <a:latin typeface="Roboto Slab"/>
                <a:ea typeface="Roboto Slab"/>
                <a:cs typeface="Roboto Slab"/>
                <a:sym typeface="Roboto Slab"/>
              </a:rPr>
              <a:t>.</a:t>
            </a:r>
            <a:endParaRPr>
              <a:latin typeface="Roboto Slab"/>
              <a:ea typeface="Roboto Slab"/>
              <a:cs typeface="Roboto Slab"/>
              <a:sym typeface="Roboto Slab"/>
            </a:endParaRPr>
          </a:p>
          <a:p>
            <a:pPr indent="0" lvl="0" marL="0" rtl="0" algn="l">
              <a:spcBef>
                <a:spcPts val="600"/>
              </a:spcBef>
              <a:spcAft>
                <a:spcPts val="16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sp>
        <p:nvSpPr>
          <p:cNvPr id="267" name="Google Shape;267;p4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268" name="Google Shape;268;p42"/>
          <p:cNvSpPr txBox="1"/>
          <p:nvPr>
            <p:ph idx="1" type="body"/>
          </p:nvPr>
        </p:nvSpPr>
        <p:spPr>
          <a:xfrm>
            <a:off x="311700" y="1080300"/>
            <a:ext cx="4412400" cy="3334800"/>
          </a:xfrm>
          <a:prstGeom prst="rect">
            <a:avLst/>
          </a:prstGeom>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lang="es" sz="2000">
                <a:latin typeface="Roboto Slab"/>
                <a:ea typeface="Roboto Slab"/>
                <a:cs typeface="Roboto Slab"/>
                <a:sym typeface="Roboto Slab"/>
              </a:rPr>
              <a:t>1.</a:t>
            </a:r>
            <a:r>
              <a:rPr lang="es" sz="2000">
                <a:latin typeface="Roboto Slab"/>
                <a:ea typeface="Roboto Slab"/>
                <a:cs typeface="Roboto Slab"/>
                <a:sym typeface="Roboto Slab"/>
              </a:rPr>
              <a:t>Máximos y mínimos de funciones de dos o más variables                                                                                           </a:t>
            </a:r>
            <a:br>
              <a:rPr lang="es" sz="2000">
                <a:latin typeface="Roboto Slab"/>
                <a:ea typeface="Roboto Slab"/>
                <a:cs typeface="Roboto Slab"/>
                <a:sym typeface="Roboto Slab"/>
              </a:rPr>
            </a:br>
            <a:r>
              <a:rPr lang="es" sz="2000">
                <a:latin typeface="Roboto Slab"/>
                <a:ea typeface="Roboto Slab"/>
                <a:cs typeface="Roboto Slab"/>
                <a:sym typeface="Roboto Slab"/>
              </a:rPr>
              <a:t>                                                                      </a:t>
            </a:r>
            <a:endParaRPr sz="2000">
              <a:latin typeface="Roboto Slab"/>
              <a:ea typeface="Roboto Slab"/>
              <a:cs typeface="Roboto Slab"/>
              <a:sym typeface="Roboto Slab"/>
            </a:endParaRPr>
          </a:p>
          <a:p>
            <a:pPr indent="0" lvl="0" marL="0" rtl="0" algn="just">
              <a:lnSpc>
                <a:spcPct val="100000"/>
              </a:lnSpc>
              <a:spcBef>
                <a:spcPts val="1200"/>
              </a:spcBef>
              <a:spcAft>
                <a:spcPts val="0"/>
              </a:spcAft>
              <a:buNone/>
            </a:pPr>
            <a:r>
              <a:rPr lang="es" sz="2000">
                <a:latin typeface="Roboto Slab"/>
                <a:ea typeface="Roboto Slab"/>
                <a:cs typeface="Roboto Slab"/>
                <a:sym typeface="Roboto Slab"/>
              </a:rPr>
              <a:t>2. Funciones vectoriales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None/>
            </a:pPr>
            <a:r>
              <a:rPr lang="es" sz="2000">
                <a:latin typeface="Roboto Slab"/>
                <a:ea typeface="Roboto Slab"/>
                <a:cs typeface="Roboto Slab"/>
                <a:sym typeface="Roboto Slab"/>
              </a:rPr>
              <a:t>3. Integrales de línea </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None/>
            </a:pPr>
            <a:r>
              <a:rPr lang="es" sz="2000">
                <a:latin typeface="Roboto Slab"/>
                <a:ea typeface="Roboto Slab"/>
                <a:cs typeface="Roboto Slab"/>
                <a:sym typeface="Roboto Slab"/>
              </a:rPr>
              <a:t>4. Integrales múltiples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269" name="Google Shape;269;p42"/>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270" name="Google Shape;270;p42"/>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271" name="Google Shape;271;p42"/>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 8</a:t>
            </a:r>
            <a:endParaRPr sz="2400">
              <a:latin typeface="Impact"/>
              <a:ea typeface="Impact"/>
              <a:cs typeface="Impact"/>
              <a:sym typeface="Impact"/>
            </a:endParaRPr>
          </a:p>
        </p:txBody>
      </p:sp>
      <p:sp>
        <p:nvSpPr>
          <p:cNvPr id="272" name="Google Shape;272;p42"/>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a:t>
            </a:r>
            <a:endParaRPr sz="2400">
              <a:latin typeface="Impact"/>
              <a:ea typeface="Impact"/>
              <a:cs typeface="Impact"/>
              <a:sym typeface="Impact"/>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pic>
        <p:nvPicPr>
          <p:cNvPr id="277" name="Google Shape;277;p43"/>
          <p:cNvPicPr preferRelativeResize="0"/>
          <p:nvPr/>
        </p:nvPicPr>
        <p:blipFill rotWithShape="1">
          <a:blip r:embed="rId3">
            <a:alphaModFix/>
          </a:blip>
          <a:srcRect b="0" l="7473" r="16579" t="9714"/>
          <a:stretch/>
        </p:blipFill>
        <p:spPr>
          <a:xfrm>
            <a:off x="1809238" y="608850"/>
            <a:ext cx="6867326" cy="4336800"/>
          </a:xfrm>
          <a:prstGeom prst="rect">
            <a:avLst/>
          </a:prstGeom>
          <a:noFill/>
          <a:ln>
            <a:noFill/>
          </a:ln>
        </p:spPr>
      </p:pic>
      <p:sp>
        <p:nvSpPr>
          <p:cNvPr id="278" name="Google Shape;278;p43"/>
          <p:cNvSpPr txBox="1"/>
          <p:nvPr/>
        </p:nvSpPr>
        <p:spPr>
          <a:xfrm>
            <a:off x="2882475" y="132350"/>
            <a:ext cx="58584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Roboto Slab"/>
                <a:ea typeface="Roboto Slab"/>
                <a:cs typeface="Roboto Slab"/>
                <a:sym typeface="Roboto Slab"/>
              </a:rPr>
              <a:t>Teoría ---- &gt;  JUAN </a:t>
            </a:r>
            <a:r>
              <a:rPr lang="es" sz="1800">
                <a:latin typeface="Roboto Slab"/>
                <a:ea typeface="Roboto Slab"/>
                <a:cs typeface="Roboto Slab"/>
                <a:sym typeface="Roboto Slab"/>
              </a:rPr>
              <a:t>VELÁZQUEZ</a:t>
            </a:r>
            <a:r>
              <a:rPr lang="es" sz="1800">
                <a:latin typeface="Roboto Slab"/>
                <a:ea typeface="Roboto Slab"/>
                <a:cs typeface="Roboto Slab"/>
                <a:sym typeface="Roboto Slab"/>
              </a:rPr>
              <a:t> TORRES </a:t>
            </a:r>
            <a:endParaRPr sz="1800">
              <a:latin typeface="Roboto Slab"/>
              <a:ea typeface="Roboto Slab"/>
              <a:cs typeface="Roboto Slab"/>
              <a:sym typeface="Roboto Slab"/>
            </a:endParaRPr>
          </a:p>
        </p:txBody>
      </p:sp>
      <p:sp>
        <p:nvSpPr>
          <p:cNvPr id="279" name="Google Shape;279;p43"/>
          <p:cNvSpPr txBox="1"/>
          <p:nvPr>
            <p:ph idx="4294967295" type="title"/>
          </p:nvPr>
        </p:nvSpPr>
        <p:spPr>
          <a:xfrm>
            <a:off x="71425" y="1099900"/>
            <a:ext cx="2036100" cy="31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pic>
        <p:nvPicPr>
          <p:cNvPr id="284" name="Google Shape;284;p44"/>
          <p:cNvPicPr preferRelativeResize="0"/>
          <p:nvPr/>
        </p:nvPicPr>
        <p:blipFill rotWithShape="1">
          <a:blip r:embed="rId3">
            <a:alphaModFix/>
          </a:blip>
          <a:srcRect b="5917" l="7446" r="16025" t="10742"/>
          <a:stretch/>
        </p:blipFill>
        <p:spPr>
          <a:xfrm>
            <a:off x="896075" y="377375"/>
            <a:ext cx="7351848" cy="42531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pic>
        <p:nvPicPr>
          <p:cNvPr id="289" name="Google Shape;289;p45"/>
          <p:cNvPicPr preferRelativeResize="0"/>
          <p:nvPr/>
        </p:nvPicPr>
        <p:blipFill rotWithShape="1">
          <a:blip r:embed="rId3">
            <a:alphaModFix/>
          </a:blip>
          <a:srcRect b="0" l="7605" r="16337" t="17293"/>
          <a:stretch/>
        </p:blipFill>
        <p:spPr>
          <a:xfrm>
            <a:off x="824625" y="489200"/>
            <a:ext cx="7545475" cy="435902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pic>
        <p:nvPicPr>
          <p:cNvPr id="294" name="Google Shape;294;p46"/>
          <p:cNvPicPr preferRelativeResize="0"/>
          <p:nvPr/>
        </p:nvPicPr>
        <p:blipFill rotWithShape="1">
          <a:blip r:embed="rId3">
            <a:alphaModFix/>
          </a:blip>
          <a:srcRect b="8983" l="0" r="0" t="0"/>
          <a:stretch/>
        </p:blipFill>
        <p:spPr>
          <a:xfrm>
            <a:off x="-279525" y="1256575"/>
            <a:ext cx="5837725" cy="3886925"/>
          </a:xfrm>
          <a:prstGeom prst="rect">
            <a:avLst/>
          </a:prstGeom>
          <a:noFill/>
          <a:ln>
            <a:noFill/>
          </a:ln>
        </p:spPr>
      </p:pic>
      <p:pic>
        <p:nvPicPr>
          <p:cNvPr id="295" name="Google Shape;295;p46"/>
          <p:cNvPicPr preferRelativeResize="0"/>
          <p:nvPr/>
        </p:nvPicPr>
        <p:blipFill>
          <a:blip r:embed="rId4">
            <a:alphaModFix/>
          </a:blip>
          <a:stretch>
            <a:fillRect/>
          </a:stretch>
        </p:blipFill>
        <p:spPr>
          <a:xfrm>
            <a:off x="4975775" y="2798875"/>
            <a:ext cx="4168224" cy="2344624"/>
          </a:xfrm>
          <a:prstGeom prst="rect">
            <a:avLst/>
          </a:prstGeom>
          <a:noFill/>
          <a:ln>
            <a:noFill/>
          </a:ln>
        </p:spPr>
      </p:pic>
      <p:pic>
        <p:nvPicPr>
          <p:cNvPr id="296" name="Google Shape;296;p46"/>
          <p:cNvPicPr preferRelativeResize="0"/>
          <p:nvPr/>
        </p:nvPicPr>
        <p:blipFill>
          <a:blip r:embed="rId5">
            <a:alphaModFix/>
          </a:blip>
          <a:stretch>
            <a:fillRect/>
          </a:stretch>
        </p:blipFill>
        <p:spPr>
          <a:xfrm>
            <a:off x="4061525" y="-4"/>
            <a:ext cx="5082477" cy="2855550"/>
          </a:xfrm>
          <a:prstGeom prst="rect">
            <a:avLst/>
          </a:prstGeom>
          <a:noFill/>
          <a:ln>
            <a:noFill/>
          </a:ln>
        </p:spPr>
      </p:pic>
      <p:pic>
        <p:nvPicPr>
          <p:cNvPr id="297" name="Google Shape;297;p46"/>
          <p:cNvPicPr preferRelativeResize="0"/>
          <p:nvPr/>
        </p:nvPicPr>
        <p:blipFill>
          <a:blip r:embed="rId6">
            <a:alphaModFix/>
          </a:blip>
          <a:stretch>
            <a:fillRect/>
          </a:stretch>
        </p:blipFill>
        <p:spPr>
          <a:xfrm>
            <a:off x="0" y="0"/>
            <a:ext cx="4061525" cy="1905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301" name="Shape 301"/>
        <p:cNvGrpSpPr/>
        <p:nvPr/>
      </p:nvGrpSpPr>
      <p:grpSpPr>
        <a:xfrm>
          <a:off x="0" y="0"/>
          <a:ext cx="0" cy="0"/>
          <a:chOff x="0" y="0"/>
          <a:chExt cx="0" cy="0"/>
        </a:xfrm>
      </p:grpSpPr>
      <p:sp>
        <p:nvSpPr>
          <p:cNvPr id="302" name="Google Shape;302;p47"/>
          <p:cNvSpPr txBox="1"/>
          <p:nvPr>
            <p:ph type="title"/>
          </p:nvPr>
        </p:nvSpPr>
        <p:spPr>
          <a:xfrm>
            <a:off x="249225" y="1473150"/>
            <a:ext cx="4045200" cy="1786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s" sz="6000"/>
              <a:t>Cinematica y Dinamica</a:t>
            </a:r>
            <a:endParaRPr b="1" sz="6000"/>
          </a:p>
        </p:txBody>
      </p:sp>
      <p:sp>
        <p:nvSpPr>
          <p:cNvPr id="303" name="Google Shape;303;p47"/>
          <p:cNvSpPr txBox="1"/>
          <p:nvPr>
            <p:ph idx="1" type="subTitle"/>
          </p:nvPr>
        </p:nvSpPr>
        <p:spPr>
          <a:xfrm>
            <a:off x="174200" y="336495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1200"/>
              </a:spcBef>
              <a:spcAft>
                <a:spcPts val="1200"/>
              </a:spcAft>
              <a:buNone/>
            </a:pPr>
            <a:r>
              <a:rPr lang="es" sz="1800">
                <a:latin typeface="Roboto Slab"/>
                <a:ea typeface="Roboto Slab"/>
                <a:cs typeface="Roboto Slab"/>
                <a:sym typeface="Roboto Slab"/>
              </a:rPr>
              <a:t>Estática</a:t>
            </a:r>
            <a:endParaRPr sz="1800">
              <a:latin typeface="Roboto Slab"/>
              <a:ea typeface="Roboto Slab"/>
              <a:cs typeface="Roboto Slab"/>
              <a:sym typeface="Roboto Slab"/>
            </a:endParaRPr>
          </a:p>
        </p:txBody>
      </p:sp>
      <p:sp>
        <p:nvSpPr>
          <p:cNvPr id="304" name="Google Shape;304;p47"/>
          <p:cNvSpPr txBox="1"/>
          <p:nvPr>
            <p:ph idx="2" type="body"/>
          </p:nvPr>
        </p:nvSpPr>
        <p:spPr>
          <a:xfrm>
            <a:off x="4736300" y="707225"/>
            <a:ext cx="4097100" cy="38076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La cinemática es una rama de la física dedicada al estudio del movimiento de los cuerpos en el espacio, sin atender a las causas que lo producen (lo que llamamos fuerzas). Por tanto la cinemática sólo estudia el movimiento en sí, a diferencia de la dinámica que estudia las interacciones que lo producen. El análisis vectorial es la herramienta matemática más adecuada para ellos.</a:t>
            </a:r>
            <a:endParaRPr>
              <a:latin typeface="Roboto Slab"/>
              <a:ea typeface="Roboto Slab"/>
              <a:cs typeface="Roboto Slab"/>
              <a:sym typeface="Roboto Slab"/>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310" name="Google Shape;310;p48"/>
          <p:cNvSpPr txBox="1"/>
          <p:nvPr>
            <p:ph idx="1" type="body"/>
          </p:nvPr>
        </p:nvSpPr>
        <p:spPr>
          <a:xfrm>
            <a:off x="159600" y="1080300"/>
            <a:ext cx="4412400" cy="3334800"/>
          </a:xfrm>
          <a:prstGeom prst="rect">
            <a:avLst/>
          </a:prstGeom>
        </p:spPr>
        <p:txBody>
          <a:bodyPr anchorCtr="0" anchor="t" bIns="91425" lIns="91425" spcFirstLastPara="1" rIns="91425" wrap="square" tIns="91425">
            <a:noAutofit/>
          </a:bodyPr>
          <a:lstStyle/>
          <a:p>
            <a:pPr indent="-355600" lvl="0" marL="457200" rtl="0" algn="just">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Cinemática de la partícula.</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Cinética de la partícula.</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Trabajo y energía e impulso y cantidad de movimiento para la partícula.</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Cinemática del cuerpo rígido.</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Cinética del cuerpo rígido. 	</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311" name="Google Shape;311;p48"/>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12" name="Google Shape;312;p48"/>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313" name="Google Shape;313;p48"/>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8 créditos</a:t>
            </a:r>
            <a:endParaRPr sz="2400">
              <a:latin typeface="Impact"/>
              <a:ea typeface="Impact"/>
              <a:cs typeface="Impact"/>
              <a:sym typeface="Impact"/>
            </a:endParaRPr>
          </a:p>
        </p:txBody>
      </p:sp>
      <p:sp>
        <p:nvSpPr>
          <p:cNvPr id="314" name="Google Shape;314;p48"/>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 en total</a:t>
            </a:r>
            <a:endParaRPr sz="2400">
              <a:latin typeface="Impact"/>
              <a:ea typeface="Impact"/>
              <a:cs typeface="Impact"/>
              <a:sym typeface="Impact"/>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Google Shape;319;p49"/>
          <p:cNvSpPr txBox="1"/>
          <p:nvPr>
            <p:ph type="title"/>
          </p:nvPr>
        </p:nvSpPr>
        <p:spPr>
          <a:xfrm>
            <a:off x="96900" y="345050"/>
            <a:ext cx="4139700" cy="79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
        <p:nvSpPr>
          <p:cNvPr id="320" name="Google Shape;320;p49"/>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21" name="Google Shape;321;p49"/>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22" name="Google Shape;322;p49"/>
          <p:cNvPicPr preferRelativeResize="0"/>
          <p:nvPr/>
        </p:nvPicPr>
        <p:blipFill rotWithShape="1">
          <a:blip r:embed="rId3">
            <a:alphaModFix/>
          </a:blip>
          <a:srcRect b="9950" l="14975" r="22913" t="11574"/>
          <a:stretch/>
        </p:blipFill>
        <p:spPr>
          <a:xfrm>
            <a:off x="4311600" y="9175"/>
            <a:ext cx="4692355" cy="3334800"/>
          </a:xfrm>
          <a:prstGeom prst="rect">
            <a:avLst/>
          </a:prstGeom>
          <a:noFill/>
          <a:ln>
            <a:noFill/>
          </a:ln>
        </p:spPr>
      </p:pic>
      <p:pic>
        <p:nvPicPr>
          <p:cNvPr id="323" name="Google Shape;323;p49"/>
          <p:cNvPicPr preferRelativeResize="0"/>
          <p:nvPr/>
        </p:nvPicPr>
        <p:blipFill rotWithShape="1">
          <a:blip r:embed="rId4">
            <a:alphaModFix/>
          </a:blip>
          <a:srcRect b="45321" l="14874" r="23017" t="12550"/>
          <a:stretch/>
        </p:blipFill>
        <p:spPr>
          <a:xfrm>
            <a:off x="4311600" y="3343975"/>
            <a:ext cx="4692350" cy="1790356"/>
          </a:xfrm>
          <a:prstGeom prst="rect">
            <a:avLst/>
          </a:prstGeom>
          <a:noFill/>
          <a:ln>
            <a:noFill/>
          </a:ln>
        </p:spPr>
      </p:pic>
      <p:sp>
        <p:nvSpPr>
          <p:cNvPr id="324" name="Google Shape;324;p49"/>
          <p:cNvSpPr/>
          <p:nvPr/>
        </p:nvSpPr>
        <p:spPr>
          <a:xfrm>
            <a:off x="733288" y="2272488"/>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Pineda Figueroa Carlos Alberto</a:t>
            </a:r>
            <a:endParaRPr sz="2400">
              <a:latin typeface="Impact"/>
              <a:ea typeface="Impact"/>
              <a:cs typeface="Impact"/>
              <a:sym typeface="Impact"/>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p5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330" name="Google Shape;330;p50"/>
          <p:cNvSpPr txBox="1"/>
          <p:nvPr>
            <p:ph idx="1" type="body"/>
          </p:nvPr>
        </p:nvSpPr>
        <p:spPr>
          <a:xfrm>
            <a:off x="311700" y="1081525"/>
            <a:ext cx="8296500" cy="1721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sz="1800"/>
              <a:t>El alumno será capaz de comprender los diferentes estados mecánicos de movimiento de partículas y de cuerpos rígidos considerando la geometría del movimiento, así como las causas que lo modifican. Asimismo, será capaz de analizar y resolver ejercicios de cinemática y dinámica clásicas. </a:t>
            </a:r>
            <a:endParaRPr sz="18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51"/>
          <p:cNvSpPr txBox="1"/>
          <p:nvPr>
            <p:ph type="title"/>
          </p:nvPr>
        </p:nvSpPr>
        <p:spPr>
          <a:xfrm>
            <a:off x="344250" y="1403850"/>
            <a:ext cx="8455500" cy="21468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6000">
                <a:highlight>
                  <a:schemeClr val="accent4"/>
                </a:highlight>
                <a:latin typeface="Roboto Slab"/>
                <a:ea typeface="Roboto Slab"/>
                <a:cs typeface="Roboto Slab"/>
                <a:sym typeface="Roboto Slab"/>
              </a:rPr>
              <a:t>CUARTO SEMESTRE</a:t>
            </a:r>
            <a:endParaRPr sz="6000">
              <a:highlight>
                <a:schemeClr val="accent4"/>
              </a:highlight>
              <a:latin typeface="Roboto Slab"/>
              <a:ea typeface="Roboto Slab"/>
              <a:cs typeface="Roboto Slab"/>
              <a:sym typeface="Roboto Slab"/>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sp>
        <p:nvSpPr>
          <p:cNvPr id="76" name="Google Shape;76;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77" name="Google Shape;77;p16"/>
          <p:cNvSpPr txBox="1"/>
          <p:nvPr>
            <p:ph idx="1" type="body"/>
          </p:nvPr>
        </p:nvSpPr>
        <p:spPr>
          <a:xfrm>
            <a:off x="311700" y="1080300"/>
            <a:ext cx="4412400" cy="3334800"/>
          </a:xfrm>
          <a:prstGeom prst="rect">
            <a:avLst/>
          </a:prstGeom>
        </p:spPr>
        <p:txBody>
          <a:bodyPr anchorCtr="0" anchor="t" bIns="91425" lIns="91425" spcFirstLastPara="1" rIns="91425" wrap="square" tIns="91425">
            <a:noAutofit/>
          </a:bodyPr>
          <a:lstStyle/>
          <a:p>
            <a:pPr indent="0" lvl="0" marL="0" rtl="0" algn="just">
              <a:lnSpc>
                <a:spcPct val="100000"/>
              </a:lnSpc>
              <a:spcBef>
                <a:spcPts val="1200"/>
              </a:spcBef>
              <a:spcAft>
                <a:spcPts val="0"/>
              </a:spcAft>
              <a:buClr>
                <a:schemeClr val="dk2"/>
              </a:buClr>
              <a:buSzPts val="1100"/>
              <a:buFont typeface="Arial"/>
              <a:buNone/>
            </a:pPr>
            <a:r>
              <a:rPr lang="es" sz="2000">
                <a:latin typeface="Roboto Slab"/>
                <a:ea typeface="Roboto Slab"/>
                <a:cs typeface="Roboto Slab"/>
                <a:sym typeface="Roboto Slab"/>
              </a:rPr>
              <a:t>1.Grupos y Campos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Clr>
                <a:schemeClr val="dk2"/>
              </a:buClr>
              <a:buSzPts val="1100"/>
              <a:buFont typeface="Arial"/>
              <a:buNone/>
            </a:pPr>
            <a:r>
              <a:rPr lang="es" sz="2000">
                <a:latin typeface="Roboto Slab"/>
                <a:ea typeface="Roboto Slab"/>
                <a:cs typeface="Roboto Slab"/>
                <a:sym typeface="Roboto Slab"/>
              </a:rPr>
              <a:t>2.Espacios vectoriales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Clr>
                <a:schemeClr val="dk2"/>
              </a:buClr>
              <a:buSzPts val="1100"/>
              <a:buFont typeface="Arial"/>
              <a:buNone/>
            </a:pPr>
            <a:r>
              <a:rPr lang="es" sz="2000">
                <a:latin typeface="Roboto Slab"/>
                <a:ea typeface="Roboto Slab"/>
                <a:cs typeface="Roboto Slab"/>
                <a:sym typeface="Roboto Slab"/>
              </a:rPr>
              <a:t>3.Transformaciones lineales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Clr>
                <a:schemeClr val="dk2"/>
              </a:buClr>
              <a:buSzPts val="1100"/>
              <a:buFont typeface="Arial"/>
              <a:buNone/>
            </a:pPr>
            <a:r>
              <a:rPr lang="es" sz="2000">
                <a:latin typeface="Roboto Slab"/>
                <a:ea typeface="Roboto Slab"/>
                <a:cs typeface="Roboto Slab"/>
                <a:sym typeface="Roboto Slab"/>
              </a:rPr>
              <a:t>4.Espacios con producto interno</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Clr>
                <a:schemeClr val="dk2"/>
              </a:buClr>
              <a:buSzPts val="1100"/>
              <a:buFont typeface="Arial"/>
              <a:buNone/>
            </a:pPr>
            <a:r>
              <a:rPr lang="es" sz="2000">
                <a:latin typeface="Roboto Slab"/>
                <a:ea typeface="Roboto Slab"/>
                <a:cs typeface="Roboto Slab"/>
                <a:sym typeface="Roboto Slab"/>
              </a:rPr>
              <a:t>5.Operaciones lineales en espacios con producto interno</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78" name="Google Shape;78;p16"/>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79" name="Google Shape;79;p16"/>
          <p:cNvSpPr/>
          <p:nvPr/>
        </p:nvSpPr>
        <p:spPr>
          <a:xfrm>
            <a:off x="4632038" y="1257925"/>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80" name="Google Shape;80;p16"/>
          <p:cNvSpPr/>
          <p:nvPr/>
        </p:nvSpPr>
        <p:spPr>
          <a:xfrm>
            <a:off x="6893700" y="2543800"/>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Reprobación</a:t>
            </a:r>
            <a:endParaRPr sz="2400">
              <a:latin typeface="Impact"/>
              <a:ea typeface="Impact"/>
              <a:cs typeface="Impact"/>
              <a:sym typeface="Impact"/>
            </a:endParaRPr>
          </a:p>
          <a:p>
            <a:pPr indent="0" lvl="0" marL="0" rtl="0" algn="ctr">
              <a:spcBef>
                <a:spcPts val="0"/>
              </a:spcBef>
              <a:spcAft>
                <a:spcPts val="0"/>
              </a:spcAft>
              <a:buNone/>
            </a:pPr>
            <a:r>
              <a:rPr lang="es" sz="2400">
                <a:latin typeface="Impact"/>
                <a:ea typeface="Impact"/>
                <a:cs typeface="Impact"/>
                <a:sym typeface="Impact"/>
              </a:rPr>
              <a:t>    42.3%</a:t>
            </a:r>
            <a:endParaRPr sz="2400">
              <a:latin typeface="Impact"/>
              <a:ea typeface="Impact"/>
              <a:cs typeface="Impact"/>
              <a:sym typeface="Impact"/>
            </a:endParaRPr>
          </a:p>
        </p:txBody>
      </p:sp>
      <p:sp>
        <p:nvSpPr>
          <p:cNvPr id="81" name="Google Shape;81;p16"/>
          <p:cNvSpPr/>
          <p:nvPr/>
        </p:nvSpPr>
        <p:spPr>
          <a:xfrm>
            <a:off x="6893700" y="-12"/>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a:t>
            </a:r>
            <a:endParaRPr sz="2400">
              <a:latin typeface="Impact"/>
              <a:ea typeface="Impact"/>
              <a:cs typeface="Impact"/>
              <a:sym typeface="Impact"/>
            </a:endParaRPr>
          </a:p>
        </p:txBody>
      </p:sp>
      <p:sp>
        <p:nvSpPr>
          <p:cNvPr id="82" name="Google Shape;82;p16"/>
          <p:cNvSpPr/>
          <p:nvPr/>
        </p:nvSpPr>
        <p:spPr>
          <a:xfrm>
            <a:off x="5032750" y="3801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 8</a:t>
            </a:r>
            <a:endParaRPr sz="2400">
              <a:latin typeface="Impact"/>
              <a:ea typeface="Impact"/>
              <a:cs typeface="Impact"/>
              <a:sym typeface="Impact"/>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339" name="Shape 339"/>
        <p:cNvGrpSpPr/>
        <p:nvPr/>
      </p:nvGrpSpPr>
      <p:grpSpPr>
        <a:xfrm>
          <a:off x="0" y="0"/>
          <a:ext cx="0" cy="0"/>
          <a:chOff x="0" y="0"/>
          <a:chExt cx="0" cy="0"/>
        </a:xfrm>
      </p:grpSpPr>
      <p:sp>
        <p:nvSpPr>
          <p:cNvPr id="340" name="Google Shape;340;p52"/>
          <p:cNvSpPr txBox="1"/>
          <p:nvPr>
            <p:ph type="title"/>
          </p:nvPr>
        </p:nvSpPr>
        <p:spPr>
          <a:xfrm>
            <a:off x="109900" y="1610900"/>
            <a:ext cx="43764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t/>
            </a:r>
            <a:endParaRPr b="1" sz="6000"/>
          </a:p>
          <a:p>
            <a:pPr indent="0" lvl="0" marL="0" rtl="0" algn="ctr">
              <a:lnSpc>
                <a:spcPct val="150000"/>
              </a:lnSpc>
              <a:spcBef>
                <a:spcPts val="0"/>
              </a:spcBef>
              <a:spcAft>
                <a:spcPts val="0"/>
              </a:spcAft>
              <a:buClr>
                <a:schemeClr val="dk2"/>
              </a:buClr>
              <a:buSzPts val="1100"/>
              <a:buFont typeface="Arial"/>
              <a:buNone/>
            </a:pPr>
            <a:r>
              <a:rPr b="1" lang="es" sz="6000"/>
              <a:t>Probabilidad</a:t>
            </a:r>
            <a:endParaRPr b="1" sz="6000"/>
          </a:p>
        </p:txBody>
      </p:sp>
      <p:sp>
        <p:nvSpPr>
          <p:cNvPr id="341" name="Google Shape;341;p52"/>
          <p:cNvSpPr txBox="1"/>
          <p:nvPr>
            <p:ph idx="1" type="subTitle"/>
          </p:nvPr>
        </p:nvSpPr>
        <p:spPr>
          <a:xfrm>
            <a:off x="613525" y="3397101"/>
            <a:ext cx="4045200" cy="1345500"/>
          </a:xfrm>
          <a:prstGeom prst="rect">
            <a:avLst/>
          </a:prstGeom>
        </p:spPr>
        <p:txBody>
          <a:bodyPr anchorCtr="0" anchor="t" bIns="91425" lIns="91425" spcFirstLastPara="1" rIns="91425" wrap="square" tIns="91425">
            <a:noAutofit/>
          </a:bodyPr>
          <a:lstStyle/>
          <a:p>
            <a:pPr indent="0" lvl="0" marL="0" rtl="0" algn="just">
              <a:lnSpc>
                <a:spcPct val="150000"/>
              </a:lnSpc>
              <a:spcBef>
                <a:spcPts val="1200"/>
              </a:spcBef>
              <a:spcAft>
                <a:spcPts val="1200"/>
              </a:spcAft>
              <a:buNone/>
            </a:pPr>
            <a:r>
              <a:t/>
            </a:r>
            <a:endParaRPr sz="1800">
              <a:latin typeface="Roboto Slab"/>
              <a:ea typeface="Roboto Slab"/>
              <a:cs typeface="Roboto Slab"/>
              <a:sym typeface="Roboto Slab"/>
            </a:endParaRPr>
          </a:p>
        </p:txBody>
      </p:sp>
      <p:sp>
        <p:nvSpPr>
          <p:cNvPr id="342" name="Google Shape;342;p52"/>
          <p:cNvSpPr txBox="1"/>
          <p:nvPr>
            <p:ph idx="2" type="body"/>
          </p:nvPr>
        </p:nvSpPr>
        <p:spPr>
          <a:xfrm>
            <a:off x="4939500" y="7242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Es una rama de las matemáticas que se ocupa de medir o determinar cuantitativamente la posibilidad de que un suceso o experimento produzca un determinado resultado.</a:t>
            </a:r>
            <a:endParaRPr>
              <a:latin typeface="Roboto Slab"/>
              <a:ea typeface="Roboto Slab"/>
              <a:cs typeface="Roboto Slab"/>
              <a:sym typeface="Roboto Slab"/>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Google Shape;347;p5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348" name="Google Shape;348;p53"/>
          <p:cNvSpPr txBox="1"/>
          <p:nvPr>
            <p:ph idx="1" type="body"/>
          </p:nvPr>
        </p:nvSpPr>
        <p:spPr>
          <a:xfrm>
            <a:off x="159600" y="1294600"/>
            <a:ext cx="4412400" cy="3334800"/>
          </a:xfrm>
          <a:prstGeom prst="rect">
            <a:avLst/>
          </a:prstGeom>
        </p:spPr>
        <p:txBody>
          <a:bodyPr anchorCtr="0" anchor="t" bIns="91425" lIns="91425" spcFirstLastPara="1" rIns="91425" wrap="square" tIns="91425">
            <a:noAutofit/>
          </a:bodyPr>
          <a:lstStyle/>
          <a:p>
            <a:pPr indent="-355600" lvl="0" marL="457200" rtl="0" algn="l">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Teoría de la probabilidad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Variables aleatorias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Variables aleatorias conjuntas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Modelos probabilísticos de fenómenos aleatorios discretos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Modelos probabilísticos de fenómenos aleatorios continuos </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349" name="Google Shape;349;p53"/>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50" name="Google Shape;350;p53"/>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351" name="Google Shape;351;p53"/>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8 créditos</a:t>
            </a:r>
            <a:endParaRPr sz="2400">
              <a:latin typeface="Impact"/>
              <a:ea typeface="Impact"/>
              <a:cs typeface="Impact"/>
              <a:sym typeface="Impact"/>
            </a:endParaRPr>
          </a:p>
        </p:txBody>
      </p:sp>
      <p:sp>
        <p:nvSpPr>
          <p:cNvPr id="352" name="Google Shape;352;p53"/>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 en total</a:t>
            </a:r>
            <a:endParaRPr sz="2400">
              <a:latin typeface="Impact"/>
              <a:ea typeface="Impact"/>
              <a:cs typeface="Impact"/>
              <a:sym typeface="Impact"/>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54"/>
          <p:cNvSpPr txBox="1"/>
          <p:nvPr>
            <p:ph type="title"/>
          </p:nvPr>
        </p:nvSpPr>
        <p:spPr>
          <a:xfrm>
            <a:off x="311700" y="445025"/>
            <a:ext cx="1942500" cy="305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
        <p:nvSpPr>
          <p:cNvPr id="358" name="Google Shape;358;p54"/>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59" name="Google Shape;359;p54"/>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60" name="Google Shape;360;p54"/>
          <p:cNvPicPr preferRelativeResize="0"/>
          <p:nvPr/>
        </p:nvPicPr>
        <p:blipFill rotWithShape="1">
          <a:blip r:embed="rId3">
            <a:alphaModFix/>
          </a:blip>
          <a:srcRect b="10205" l="14616" r="22868" t="11834"/>
          <a:stretch/>
        </p:blipFill>
        <p:spPr>
          <a:xfrm>
            <a:off x="2254200" y="213275"/>
            <a:ext cx="6720974" cy="471448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Google Shape;365;p5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55"/>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67" name="Google Shape;367;p55"/>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368" name="Google Shape;368;p55"/>
          <p:cNvPicPr preferRelativeResize="0"/>
          <p:nvPr/>
        </p:nvPicPr>
        <p:blipFill rotWithShape="1">
          <a:blip r:embed="rId3">
            <a:alphaModFix/>
          </a:blip>
          <a:srcRect b="11173" l="14745" r="22479" t="19555"/>
          <a:stretch/>
        </p:blipFill>
        <p:spPr>
          <a:xfrm>
            <a:off x="2051950" y="438425"/>
            <a:ext cx="6873926" cy="4266651"/>
          </a:xfrm>
          <a:prstGeom prst="rect">
            <a:avLst/>
          </a:prstGeom>
          <a:noFill/>
          <a:ln>
            <a:noFill/>
          </a:ln>
        </p:spPr>
      </p:pic>
      <p:sp>
        <p:nvSpPr>
          <p:cNvPr id="369" name="Google Shape;369;p55"/>
          <p:cNvSpPr/>
          <p:nvPr/>
        </p:nvSpPr>
        <p:spPr>
          <a:xfrm>
            <a:off x="252201" y="2693400"/>
            <a:ext cx="2934144" cy="1369332"/>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Peñuñuri Santoyo María Teresa</a:t>
            </a:r>
            <a:endParaRPr sz="2400">
              <a:latin typeface="Impact"/>
              <a:ea typeface="Impact"/>
              <a:cs typeface="Impact"/>
              <a:sym typeface="Impact"/>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Google Shape;374;p5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375" name="Google Shape;375;p56"/>
          <p:cNvSpPr txBox="1"/>
          <p:nvPr>
            <p:ph idx="1" type="body"/>
          </p:nvPr>
        </p:nvSpPr>
        <p:spPr>
          <a:xfrm>
            <a:off x="311700" y="1234050"/>
            <a:ext cx="7851000" cy="3043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sz="1800"/>
              <a:t>La materia es muy relevante dentro de la vida diaria y en la ciencia. Es por esto que tiene relación dentro de la teoría y la práctica. Es así que permite cuantificar riesgos y posibles resultados de un evento con un alto grado de complejidad. Esto es altamente aplicable dentro de la industria.</a:t>
            </a:r>
            <a:endParaRPr sz="18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379" name="Shape 379"/>
        <p:cNvGrpSpPr/>
        <p:nvPr/>
      </p:nvGrpSpPr>
      <p:grpSpPr>
        <a:xfrm>
          <a:off x="0" y="0"/>
          <a:ext cx="0" cy="0"/>
          <a:chOff x="0" y="0"/>
          <a:chExt cx="0" cy="0"/>
        </a:xfrm>
      </p:grpSpPr>
      <p:sp>
        <p:nvSpPr>
          <p:cNvPr id="380" name="Google Shape;380;p57"/>
          <p:cNvSpPr txBox="1"/>
          <p:nvPr>
            <p:ph type="title"/>
          </p:nvPr>
        </p:nvSpPr>
        <p:spPr>
          <a:xfrm>
            <a:off x="265500" y="1445550"/>
            <a:ext cx="4045200" cy="2497800"/>
          </a:xfrm>
          <a:prstGeom prst="rect">
            <a:avLst/>
          </a:prstGeom>
        </p:spPr>
        <p:txBody>
          <a:bodyPr anchorCtr="0" anchor="b" bIns="91425" lIns="91425" spcFirstLastPara="1" rIns="91425" wrap="square" tIns="91425">
            <a:noAutofit/>
          </a:bodyPr>
          <a:lstStyle/>
          <a:p>
            <a:pPr indent="0" lvl="0" marL="0" rtl="0" algn="ctr">
              <a:lnSpc>
                <a:spcPct val="150000"/>
              </a:lnSpc>
              <a:spcBef>
                <a:spcPts val="1200"/>
              </a:spcBef>
              <a:spcAft>
                <a:spcPts val="1200"/>
              </a:spcAft>
              <a:buClr>
                <a:schemeClr val="dk2"/>
              </a:buClr>
              <a:buSzPts val="1100"/>
              <a:buFont typeface="Arial"/>
              <a:buNone/>
            </a:pPr>
            <a:r>
              <a:rPr b="1" lang="es" sz="6000"/>
              <a:t>ANÁLISIS </a:t>
            </a:r>
            <a:r>
              <a:rPr b="1" lang="es" sz="6000"/>
              <a:t>NUMÉRICO</a:t>
            </a:r>
            <a:endParaRPr b="1" sz="6000"/>
          </a:p>
        </p:txBody>
      </p:sp>
      <p:sp>
        <p:nvSpPr>
          <p:cNvPr id="381" name="Google Shape;381;p57"/>
          <p:cNvSpPr txBox="1"/>
          <p:nvPr>
            <p:ph idx="2" type="body"/>
          </p:nvPr>
        </p:nvSpPr>
        <p:spPr>
          <a:xfrm>
            <a:off x="4939500" y="650825"/>
            <a:ext cx="3974100" cy="3768300"/>
          </a:xfrm>
          <a:prstGeom prst="rect">
            <a:avLst/>
          </a:prstGeom>
        </p:spPr>
        <p:txBody>
          <a:bodyPr anchorCtr="0" anchor="ctr" bIns="91425" lIns="91425" spcFirstLastPara="1" rIns="91425" wrap="square" tIns="91425">
            <a:noAutofit/>
          </a:bodyPr>
          <a:lstStyle/>
          <a:p>
            <a:pPr indent="0" lvl="0" marL="0" rtl="0" algn="just">
              <a:lnSpc>
                <a:spcPct val="150000"/>
              </a:lnSpc>
              <a:spcBef>
                <a:spcPts val="1200"/>
              </a:spcBef>
              <a:spcAft>
                <a:spcPts val="1200"/>
              </a:spcAft>
              <a:buClr>
                <a:schemeClr val="dk2"/>
              </a:buClr>
              <a:buSzPts val="1100"/>
              <a:buFont typeface="Arial"/>
              <a:buNone/>
            </a:pPr>
            <a:r>
              <a:rPr lang="es">
                <a:solidFill>
                  <a:srgbClr val="212529"/>
                </a:solidFill>
                <a:latin typeface="Roboto Slab"/>
                <a:ea typeface="Roboto Slab"/>
                <a:cs typeface="Roboto Slab"/>
                <a:sym typeface="Roboto Slab"/>
              </a:rPr>
              <a:t>Es una rama de las matemáticas que, mediante el uso de algoritmos iterativos, obtiene soluciones numéricas a problemas en los cuales la matemática simbólica (o analítica) resulta poco eficiente y en consecuencia no puede ofrecer una solución. En particular, a estos algoritmos se les denomina métodos numéricos.</a:t>
            </a:r>
            <a:endParaRPr>
              <a:solidFill>
                <a:srgbClr val="212529"/>
              </a:solidFill>
              <a:latin typeface="Roboto Slab"/>
              <a:ea typeface="Roboto Slab"/>
              <a:cs typeface="Roboto Slab"/>
              <a:sym typeface="Roboto Slab"/>
            </a:endParaRPr>
          </a:p>
        </p:txBody>
      </p:sp>
      <p:sp>
        <p:nvSpPr>
          <p:cNvPr id="382" name="Google Shape;382;p57"/>
          <p:cNvSpPr txBox="1"/>
          <p:nvPr>
            <p:ph idx="1" type="subTitle"/>
          </p:nvPr>
        </p:nvSpPr>
        <p:spPr>
          <a:xfrm>
            <a:off x="265500" y="394335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1800">
                <a:latin typeface="Roboto Slab"/>
                <a:ea typeface="Roboto Slab"/>
                <a:cs typeface="Roboto Slab"/>
                <a:sym typeface="Roboto Slab"/>
              </a:rPr>
              <a:t>Ecuaciones Diferenciales</a:t>
            </a:r>
            <a:endParaRPr sz="1800">
              <a:latin typeface="Roboto Slab"/>
              <a:ea typeface="Roboto Slab"/>
              <a:cs typeface="Roboto Slab"/>
              <a:sym typeface="Roboto Slab"/>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58"/>
          <p:cNvSpPr txBox="1"/>
          <p:nvPr>
            <p:ph type="title"/>
          </p:nvPr>
        </p:nvSpPr>
        <p:spPr>
          <a:xfrm>
            <a:off x="311700" y="1655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388" name="Google Shape;388;p58"/>
          <p:cNvSpPr txBox="1"/>
          <p:nvPr>
            <p:ph idx="1" type="body"/>
          </p:nvPr>
        </p:nvSpPr>
        <p:spPr>
          <a:xfrm>
            <a:off x="0" y="738200"/>
            <a:ext cx="4724100" cy="3598200"/>
          </a:xfrm>
          <a:prstGeom prst="rect">
            <a:avLst/>
          </a:prstGeom>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lang="es" sz="2000">
                <a:latin typeface="Roboto Slab"/>
                <a:ea typeface="Roboto Slab"/>
                <a:cs typeface="Roboto Slab"/>
                <a:sym typeface="Roboto Slab"/>
              </a:rPr>
              <a:t>1.</a:t>
            </a:r>
            <a:r>
              <a:rPr lang="es" sz="2000">
                <a:latin typeface="Roboto Slab"/>
                <a:ea typeface="Roboto Slab"/>
                <a:cs typeface="Roboto Slab"/>
                <a:sym typeface="Roboto Slab"/>
              </a:rPr>
              <a:t>Aproximación numérica y errores</a:t>
            </a: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2.</a:t>
            </a:r>
            <a:r>
              <a:rPr lang="es" sz="2000">
                <a:latin typeface="Roboto Slab"/>
                <a:ea typeface="Roboto Slab"/>
                <a:cs typeface="Roboto Slab"/>
                <a:sym typeface="Roboto Slab"/>
              </a:rPr>
              <a:t>Solución numérica de ecuaciones algebraicas y trascendentes</a:t>
            </a: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3.</a:t>
            </a:r>
            <a:r>
              <a:rPr lang="es" sz="2000">
                <a:latin typeface="Roboto Slab"/>
                <a:ea typeface="Roboto Slab"/>
                <a:cs typeface="Roboto Slab"/>
                <a:sym typeface="Roboto Slab"/>
              </a:rPr>
              <a:t>	Solución numérica de sistemas de ecuaciones lineales</a:t>
            </a: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4.</a:t>
            </a:r>
            <a:r>
              <a:rPr lang="es" sz="2000">
                <a:latin typeface="Roboto Slab"/>
                <a:ea typeface="Roboto Slab"/>
                <a:cs typeface="Roboto Slab"/>
                <a:sym typeface="Roboto Slab"/>
              </a:rPr>
              <a:t>Interpolación, derivación e integración numéricas </a:t>
            </a: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5.</a:t>
            </a:r>
            <a:r>
              <a:rPr lang="es" sz="2000">
                <a:latin typeface="Roboto Slab"/>
                <a:ea typeface="Roboto Slab"/>
                <a:cs typeface="Roboto Slab"/>
                <a:sym typeface="Roboto Slab"/>
              </a:rPr>
              <a:t>Solución numérica de ecuaciones y sistemas de ecuaciones diferenciales </a:t>
            </a: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6. Solución numérica de ecuaciones en derivadas parciales</a:t>
            </a:r>
            <a:endParaRPr sz="2000">
              <a:latin typeface="Roboto Slab"/>
              <a:ea typeface="Roboto Slab"/>
              <a:cs typeface="Roboto Slab"/>
              <a:sym typeface="Roboto Slab"/>
            </a:endParaRPr>
          </a:p>
          <a:p>
            <a:pPr indent="0" lvl="0" marL="0" rtl="0" algn="l">
              <a:spcBef>
                <a:spcPts val="1200"/>
              </a:spcBef>
              <a:spcAft>
                <a:spcPts val="1600"/>
              </a:spcAft>
              <a:buNone/>
            </a:pPr>
            <a:r>
              <a:t/>
            </a:r>
            <a:endParaRPr sz="2000">
              <a:latin typeface="Roboto Slab"/>
              <a:ea typeface="Roboto Slab"/>
              <a:cs typeface="Roboto Slab"/>
              <a:sym typeface="Roboto Slab"/>
            </a:endParaRPr>
          </a:p>
        </p:txBody>
      </p:sp>
      <p:sp>
        <p:nvSpPr>
          <p:cNvPr id="389" name="Google Shape;389;p58"/>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90" name="Google Shape;390;p58"/>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391" name="Google Shape;391;p58"/>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 8</a:t>
            </a:r>
            <a:endParaRPr sz="2400">
              <a:latin typeface="Impact"/>
              <a:ea typeface="Impact"/>
              <a:cs typeface="Impact"/>
              <a:sym typeface="Impact"/>
            </a:endParaRPr>
          </a:p>
        </p:txBody>
      </p:sp>
      <p:sp>
        <p:nvSpPr>
          <p:cNvPr id="392" name="Google Shape;392;p58"/>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a:t>
            </a:r>
            <a:endParaRPr sz="2400">
              <a:latin typeface="Impact"/>
              <a:ea typeface="Impact"/>
              <a:cs typeface="Impact"/>
              <a:sym typeface="Impact"/>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pic>
        <p:nvPicPr>
          <p:cNvPr id="397" name="Google Shape;397;p59"/>
          <p:cNvPicPr preferRelativeResize="0"/>
          <p:nvPr/>
        </p:nvPicPr>
        <p:blipFill rotWithShape="1">
          <a:blip r:embed="rId3">
            <a:alphaModFix/>
          </a:blip>
          <a:srcRect b="12765" l="7951" r="16537" t="11206"/>
          <a:stretch/>
        </p:blipFill>
        <p:spPr>
          <a:xfrm>
            <a:off x="1493075" y="950425"/>
            <a:ext cx="7499602" cy="4011349"/>
          </a:xfrm>
          <a:prstGeom prst="rect">
            <a:avLst/>
          </a:prstGeom>
          <a:noFill/>
          <a:ln>
            <a:noFill/>
          </a:ln>
        </p:spPr>
      </p:pic>
      <p:sp>
        <p:nvSpPr>
          <p:cNvPr id="398" name="Google Shape;398;p59"/>
          <p:cNvSpPr txBox="1"/>
          <p:nvPr/>
        </p:nvSpPr>
        <p:spPr>
          <a:xfrm>
            <a:off x="1355750" y="265550"/>
            <a:ext cx="5451000" cy="48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s" sz="1800">
                <a:latin typeface="Roboto Slab"/>
                <a:ea typeface="Roboto Slab"/>
                <a:cs typeface="Roboto Slab"/>
                <a:sym typeface="Roboto Slab"/>
              </a:rPr>
              <a:t>Teoría---- &gt;SALVADOR GARCÍA BURGOS</a:t>
            </a:r>
            <a:endParaRPr sz="1800">
              <a:latin typeface="Roboto Slab"/>
              <a:ea typeface="Roboto Slab"/>
              <a:cs typeface="Roboto Slab"/>
              <a:sym typeface="Roboto Slab"/>
            </a:endParaRPr>
          </a:p>
        </p:txBody>
      </p:sp>
      <p:sp>
        <p:nvSpPr>
          <p:cNvPr id="399" name="Google Shape;399;p59"/>
          <p:cNvSpPr txBox="1"/>
          <p:nvPr>
            <p:ph idx="4294967295" type="title"/>
          </p:nvPr>
        </p:nvSpPr>
        <p:spPr>
          <a:xfrm>
            <a:off x="0" y="1199775"/>
            <a:ext cx="1942500" cy="305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pic>
        <p:nvPicPr>
          <p:cNvPr id="404" name="Google Shape;404;p60"/>
          <p:cNvPicPr preferRelativeResize="0"/>
          <p:nvPr/>
        </p:nvPicPr>
        <p:blipFill rotWithShape="1">
          <a:blip r:embed="rId3">
            <a:alphaModFix/>
          </a:blip>
          <a:srcRect b="0" l="7446" r="16490" t="16694"/>
          <a:stretch/>
        </p:blipFill>
        <p:spPr>
          <a:xfrm>
            <a:off x="810650" y="489200"/>
            <a:ext cx="7491552" cy="4359026"/>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pic>
        <p:nvPicPr>
          <p:cNvPr id="409" name="Google Shape;409;p61"/>
          <p:cNvPicPr preferRelativeResize="0"/>
          <p:nvPr/>
        </p:nvPicPr>
        <p:blipFill>
          <a:blip r:embed="rId3">
            <a:alphaModFix/>
          </a:blip>
          <a:stretch>
            <a:fillRect/>
          </a:stretch>
        </p:blipFill>
        <p:spPr>
          <a:xfrm>
            <a:off x="0" y="0"/>
            <a:ext cx="4572000" cy="2819325"/>
          </a:xfrm>
          <a:prstGeom prst="rect">
            <a:avLst/>
          </a:prstGeom>
          <a:noFill/>
          <a:ln>
            <a:noFill/>
          </a:ln>
        </p:spPr>
      </p:pic>
      <p:pic>
        <p:nvPicPr>
          <p:cNvPr id="410" name="Google Shape;410;p61"/>
          <p:cNvPicPr preferRelativeResize="0"/>
          <p:nvPr/>
        </p:nvPicPr>
        <p:blipFill>
          <a:blip r:embed="rId4">
            <a:alphaModFix/>
          </a:blip>
          <a:stretch>
            <a:fillRect/>
          </a:stretch>
        </p:blipFill>
        <p:spPr>
          <a:xfrm>
            <a:off x="4572000" y="0"/>
            <a:ext cx="4571999" cy="3991851"/>
          </a:xfrm>
          <a:prstGeom prst="rect">
            <a:avLst/>
          </a:prstGeom>
          <a:noFill/>
          <a:ln>
            <a:noFill/>
          </a:ln>
        </p:spPr>
      </p:pic>
      <p:pic>
        <p:nvPicPr>
          <p:cNvPr id="411" name="Google Shape;411;p61"/>
          <p:cNvPicPr preferRelativeResize="0"/>
          <p:nvPr/>
        </p:nvPicPr>
        <p:blipFill>
          <a:blip r:embed="rId5">
            <a:alphaModFix/>
          </a:blip>
          <a:stretch>
            <a:fillRect/>
          </a:stretch>
        </p:blipFill>
        <p:spPr>
          <a:xfrm>
            <a:off x="0" y="2571750"/>
            <a:ext cx="4572000" cy="2603974"/>
          </a:xfrm>
          <a:prstGeom prst="rect">
            <a:avLst/>
          </a:prstGeom>
          <a:noFill/>
          <a:ln>
            <a:noFill/>
          </a:ln>
        </p:spPr>
      </p:pic>
      <p:pic>
        <p:nvPicPr>
          <p:cNvPr id="412" name="Google Shape;412;p61"/>
          <p:cNvPicPr preferRelativeResize="0"/>
          <p:nvPr/>
        </p:nvPicPr>
        <p:blipFill>
          <a:blip r:embed="rId6">
            <a:alphaModFix/>
          </a:blip>
          <a:stretch>
            <a:fillRect/>
          </a:stretch>
        </p:blipFill>
        <p:spPr>
          <a:xfrm>
            <a:off x="4448850" y="3397625"/>
            <a:ext cx="4638676" cy="1745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pic>
        <p:nvPicPr>
          <p:cNvPr id="87" name="Google Shape;87;p17"/>
          <p:cNvPicPr preferRelativeResize="0"/>
          <p:nvPr/>
        </p:nvPicPr>
        <p:blipFill rotWithShape="1">
          <a:blip r:embed="rId3">
            <a:alphaModFix/>
          </a:blip>
          <a:srcRect b="0" l="7286" r="16973" t="11933"/>
          <a:stretch/>
        </p:blipFill>
        <p:spPr>
          <a:xfrm>
            <a:off x="1916738" y="685250"/>
            <a:ext cx="6955325" cy="4296199"/>
          </a:xfrm>
          <a:prstGeom prst="rect">
            <a:avLst/>
          </a:prstGeom>
          <a:noFill/>
          <a:ln>
            <a:noFill/>
          </a:ln>
        </p:spPr>
      </p:pic>
      <p:sp>
        <p:nvSpPr>
          <p:cNvPr id="88" name="Google Shape;88;p17"/>
          <p:cNvSpPr txBox="1"/>
          <p:nvPr/>
        </p:nvSpPr>
        <p:spPr>
          <a:xfrm>
            <a:off x="1198750" y="236975"/>
            <a:ext cx="5882400" cy="32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s" sz="1800">
                <a:latin typeface="Oswald"/>
                <a:ea typeface="Oswald"/>
                <a:cs typeface="Oswald"/>
                <a:sym typeface="Oswald"/>
              </a:rPr>
              <a:t>Teoría ----- &gt; SOFÍA ÁVILA BECERRIL</a:t>
            </a:r>
            <a:endParaRPr sz="1800">
              <a:latin typeface="Oswald"/>
              <a:ea typeface="Oswald"/>
              <a:cs typeface="Oswald"/>
              <a:sym typeface="Oswald"/>
            </a:endParaRPr>
          </a:p>
        </p:txBody>
      </p:sp>
      <p:sp>
        <p:nvSpPr>
          <p:cNvPr id="89" name="Google Shape;89;p17"/>
          <p:cNvSpPr txBox="1"/>
          <p:nvPr>
            <p:ph idx="4294967295" type="title"/>
          </p:nvPr>
        </p:nvSpPr>
        <p:spPr>
          <a:xfrm>
            <a:off x="71425" y="1099900"/>
            <a:ext cx="2036100" cy="317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416" name="Shape 416"/>
        <p:cNvGrpSpPr/>
        <p:nvPr/>
      </p:nvGrpSpPr>
      <p:grpSpPr>
        <a:xfrm>
          <a:off x="0" y="0"/>
          <a:ext cx="0" cy="0"/>
          <a:chOff x="0" y="0"/>
          <a:chExt cx="0" cy="0"/>
        </a:xfrm>
      </p:grpSpPr>
      <p:sp>
        <p:nvSpPr>
          <p:cNvPr id="417" name="Google Shape;417;p62"/>
          <p:cNvSpPr txBox="1"/>
          <p:nvPr>
            <p:ph type="title"/>
          </p:nvPr>
        </p:nvSpPr>
        <p:spPr>
          <a:xfrm>
            <a:off x="85500" y="2250300"/>
            <a:ext cx="44865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1200"/>
              </a:spcBef>
              <a:spcAft>
                <a:spcPts val="1200"/>
              </a:spcAft>
              <a:buNone/>
            </a:pPr>
            <a:r>
              <a:rPr b="1" lang="es" sz="6000"/>
              <a:t>TERMO</a:t>
            </a:r>
            <a:br>
              <a:rPr b="1" lang="es" sz="6000"/>
            </a:br>
            <a:r>
              <a:rPr b="1" lang="es" sz="6000"/>
              <a:t>DINÁMICA</a:t>
            </a:r>
            <a:endParaRPr b="1" sz="6000"/>
          </a:p>
        </p:txBody>
      </p:sp>
      <p:sp>
        <p:nvSpPr>
          <p:cNvPr id="418" name="Google Shape;418;p62"/>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just">
              <a:lnSpc>
                <a:spcPct val="150000"/>
              </a:lnSpc>
              <a:spcBef>
                <a:spcPts val="1200"/>
              </a:spcBef>
              <a:spcAft>
                <a:spcPts val="1200"/>
              </a:spcAft>
              <a:buClr>
                <a:schemeClr val="dk2"/>
              </a:buClr>
              <a:buSzPts val="1100"/>
              <a:buFont typeface="Arial"/>
              <a:buNone/>
            </a:pPr>
            <a:r>
              <a:rPr lang="es">
                <a:latin typeface="Roboto Slab"/>
                <a:ea typeface="Roboto Slab"/>
                <a:cs typeface="Roboto Slab"/>
                <a:sym typeface="Roboto Slab"/>
              </a:rPr>
              <a:t>Se llama termodinámica (del griego thermós, “calor” y dynamos, “poder, fuerza”) a la rama de la física que estudia las acciones mecánicas del calor y de otras formas semejantes de energía. Su estudio aborda los objetos como sistemas macroscópicos reales, mediante el método científico y razonamientos deductivos.</a:t>
            </a:r>
            <a:endParaRPr>
              <a:latin typeface="Roboto Slab"/>
              <a:ea typeface="Roboto Slab"/>
              <a:cs typeface="Roboto Slab"/>
              <a:sym typeface="Roboto Slab"/>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Google Shape;423;p63"/>
          <p:cNvSpPr txBox="1"/>
          <p:nvPr>
            <p:ph type="title"/>
          </p:nvPr>
        </p:nvSpPr>
        <p:spPr>
          <a:xfrm>
            <a:off x="559075" y="1655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424" name="Google Shape;424;p63"/>
          <p:cNvSpPr txBox="1"/>
          <p:nvPr>
            <p:ph idx="1" type="body"/>
          </p:nvPr>
        </p:nvSpPr>
        <p:spPr>
          <a:xfrm>
            <a:off x="283725" y="842675"/>
            <a:ext cx="4412400" cy="3334800"/>
          </a:xfrm>
          <a:prstGeom prst="rect">
            <a:avLst/>
          </a:prstGeom>
        </p:spPr>
        <p:txBody>
          <a:bodyPr anchorCtr="0" anchor="t" bIns="91425" lIns="91425" spcFirstLastPara="1" rIns="91425" wrap="square" tIns="91425">
            <a:noAutofit/>
          </a:bodyPr>
          <a:lstStyle/>
          <a:p>
            <a:pPr indent="0" lvl="0" marL="0" rtl="0" algn="just">
              <a:lnSpc>
                <a:spcPct val="150000"/>
              </a:lnSpc>
              <a:spcBef>
                <a:spcPts val="1200"/>
              </a:spcBef>
              <a:spcAft>
                <a:spcPts val="0"/>
              </a:spcAft>
              <a:buNone/>
            </a:pPr>
            <a:r>
              <a:rPr lang="es" sz="2000">
                <a:latin typeface="Roboto Slab"/>
                <a:ea typeface="Roboto Slab"/>
                <a:cs typeface="Roboto Slab"/>
                <a:sym typeface="Roboto Slab"/>
              </a:rPr>
              <a:t>1.Conceptos fundamentales de la </a:t>
            </a:r>
            <a:r>
              <a:rPr lang="es" sz="2000">
                <a:latin typeface="Roboto Slab"/>
                <a:ea typeface="Roboto Slab"/>
                <a:cs typeface="Roboto Slab"/>
                <a:sym typeface="Roboto Slab"/>
              </a:rPr>
              <a:t>termodinámica</a:t>
            </a:r>
            <a:endParaRPr sz="2000">
              <a:latin typeface="Roboto Slab"/>
              <a:ea typeface="Roboto Slab"/>
              <a:cs typeface="Roboto Slab"/>
              <a:sym typeface="Roboto Slab"/>
            </a:endParaRPr>
          </a:p>
          <a:p>
            <a:pPr indent="0" lvl="0" marL="0" rtl="0" algn="just">
              <a:lnSpc>
                <a:spcPct val="150000"/>
              </a:lnSpc>
              <a:spcBef>
                <a:spcPts val="1200"/>
              </a:spcBef>
              <a:spcAft>
                <a:spcPts val="0"/>
              </a:spcAft>
              <a:buNone/>
            </a:pPr>
            <a:r>
              <a:rPr lang="es" sz="2000">
                <a:latin typeface="Roboto Slab"/>
                <a:ea typeface="Roboto Slab"/>
                <a:cs typeface="Roboto Slab"/>
                <a:sym typeface="Roboto Slab"/>
              </a:rPr>
              <a:t>2.Primera ley de la </a:t>
            </a:r>
            <a:r>
              <a:rPr lang="es" sz="2000">
                <a:latin typeface="Roboto Slab"/>
                <a:ea typeface="Roboto Slab"/>
                <a:cs typeface="Roboto Slab"/>
                <a:sym typeface="Roboto Slab"/>
              </a:rPr>
              <a:t>termodinámica</a:t>
            </a:r>
            <a:endParaRPr sz="2000">
              <a:latin typeface="Roboto Slab"/>
              <a:ea typeface="Roboto Slab"/>
              <a:cs typeface="Roboto Slab"/>
              <a:sym typeface="Roboto Slab"/>
            </a:endParaRPr>
          </a:p>
          <a:p>
            <a:pPr indent="0" lvl="0" marL="0" rtl="0" algn="just">
              <a:lnSpc>
                <a:spcPct val="150000"/>
              </a:lnSpc>
              <a:spcBef>
                <a:spcPts val="1200"/>
              </a:spcBef>
              <a:spcAft>
                <a:spcPts val="0"/>
              </a:spcAft>
              <a:buNone/>
            </a:pPr>
            <a:r>
              <a:rPr lang="es" sz="2000">
                <a:latin typeface="Roboto Slab"/>
                <a:ea typeface="Roboto Slab"/>
                <a:cs typeface="Roboto Slab"/>
                <a:sym typeface="Roboto Slab"/>
              </a:rPr>
              <a:t>3.Propiedades de sustancias puras</a:t>
            </a:r>
            <a:endParaRPr sz="2000">
              <a:latin typeface="Roboto Slab"/>
              <a:ea typeface="Roboto Slab"/>
              <a:cs typeface="Roboto Slab"/>
              <a:sym typeface="Roboto Slab"/>
            </a:endParaRPr>
          </a:p>
          <a:p>
            <a:pPr indent="0" lvl="0" marL="0" rtl="0" algn="just">
              <a:lnSpc>
                <a:spcPct val="150000"/>
              </a:lnSpc>
              <a:spcBef>
                <a:spcPts val="1200"/>
              </a:spcBef>
              <a:spcAft>
                <a:spcPts val="0"/>
              </a:spcAft>
              <a:buNone/>
            </a:pPr>
            <a:r>
              <a:rPr lang="es" sz="2000">
                <a:latin typeface="Roboto Slab"/>
                <a:ea typeface="Roboto Slab"/>
                <a:cs typeface="Roboto Slab"/>
                <a:sym typeface="Roboto Slab"/>
              </a:rPr>
              <a:t>4.-Gases ideales</a:t>
            </a:r>
            <a:endParaRPr sz="2000">
              <a:latin typeface="Roboto Slab"/>
              <a:ea typeface="Roboto Slab"/>
              <a:cs typeface="Roboto Slab"/>
              <a:sym typeface="Roboto Slab"/>
            </a:endParaRPr>
          </a:p>
          <a:p>
            <a:pPr indent="0" lvl="0" marL="0" rtl="0" algn="just">
              <a:lnSpc>
                <a:spcPct val="150000"/>
              </a:lnSpc>
              <a:spcBef>
                <a:spcPts val="1200"/>
              </a:spcBef>
              <a:spcAft>
                <a:spcPts val="0"/>
              </a:spcAft>
              <a:buNone/>
            </a:pPr>
            <a:r>
              <a:rPr lang="es" sz="2000">
                <a:latin typeface="Roboto Slab"/>
                <a:ea typeface="Roboto Slab"/>
                <a:cs typeface="Roboto Slab"/>
                <a:sym typeface="Roboto Slab"/>
              </a:rPr>
              <a:t>5.Bal</a:t>
            </a:r>
            <a:r>
              <a:rPr lang="es" sz="2000">
                <a:latin typeface="Roboto Slab"/>
                <a:ea typeface="Roboto Slab"/>
                <a:cs typeface="Roboto Slab"/>
                <a:sym typeface="Roboto Slab"/>
              </a:rPr>
              <a:t>ance de masa y energía</a:t>
            </a:r>
            <a:endParaRPr sz="2000">
              <a:latin typeface="Roboto Slab"/>
              <a:ea typeface="Roboto Slab"/>
              <a:cs typeface="Roboto Slab"/>
              <a:sym typeface="Roboto Slab"/>
            </a:endParaRPr>
          </a:p>
          <a:p>
            <a:pPr indent="0" lvl="0" marL="0" rtl="0" algn="just">
              <a:lnSpc>
                <a:spcPct val="150000"/>
              </a:lnSpc>
              <a:spcBef>
                <a:spcPts val="1200"/>
              </a:spcBef>
              <a:spcAft>
                <a:spcPts val="0"/>
              </a:spcAft>
              <a:buNone/>
            </a:pPr>
            <a:r>
              <a:rPr lang="es" sz="2000">
                <a:latin typeface="Roboto Slab"/>
                <a:ea typeface="Roboto Slab"/>
                <a:cs typeface="Roboto Slab"/>
                <a:sym typeface="Roboto Slab"/>
              </a:rPr>
              <a:t>6.Segunda ale de la </a:t>
            </a:r>
            <a:r>
              <a:rPr lang="es" sz="2000">
                <a:latin typeface="Roboto Slab"/>
                <a:ea typeface="Roboto Slab"/>
                <a:cs typeface="Roboto Slab"/>
                <a:sym typeface="Roboto Slab"/>
              </a:rPr>
              <a:t>termodinámica</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425" name="Google Shape;425;p63"/>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426" name="Google Shape;426;p63"/>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32 hrs</a:t>
            </a:r>
            <a:r>
              <a:rPr lang="es" sz="2400">
                <a:latin typeface="Impact"/>
                <a:ea typeface="Impact"/>
                <a:cs typeface="Impact"/>
                <a:sym typeface="Impact"/>
              </a:rPr>
              <a:t> LABORATORIO</a:t>
            </a:r>
            <a:endParaRPr sz="2400">
              <a:latin typeface="Impact"/>
              <a:ea typeface="Impact"/>
              <a:cs typeface="Impact"/>
              <a:sym typeface="Impact"/>
            </a:endParaRPr>
          </a:p>
        </p:txBody>
      </p:sp>
      <p:sp>
        <p:nvSpPr>
          <p:cNvPr id="427" name="Google Shape;427;p63"/>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 10 </a:t>
            </a:r>
            <a:endParaRPr sz="2400">
              <a:latin typeface="Impact"/>
              <a:ea typeface="Impact"/>
              <a:cs typeface="Impact"/>
              <a:sym typeface="Impact"/>
            </a:endParaRPr>
          </a:p>
        </p:txBody>
      </p:sp>
      <p:sp>
        <p:nvSpPr>
          <p:cNvPr id="428" name="Google Shape;428;p63"/>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96</a:t>
            </a:r>
            <a:r>
              <a:rPr lang="es" sz="2400">
                <a:latin typeface="Impact"/>
                <a:ea typeface="Impact"/>
                <a:cs typeface="Impact"/>
                <a:sym typeface="Impact"/>
              </a:rPr>
              <a:t> hrs</a:t>
            </a:r>
            <a:endParaRPr sz="2400">
              <a:latin typeface="Impact"/>
              <a:ea typeface="Impact"/>
              <a:cs typeface="Impact"/>
              <a:sym typeface="Impact"/>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pic>
        <p:nvPicPr>
          <p:cNvPr id="433" name="Google Shape;433;p64"/>
          <p:cNvPicPr preferRelativeResize="0"/>
          <p:nvPr/>
        </p:nvPicPr>
        <p:blipFill rotWithShape="1">
          <a:blip r:embed="rId3">
            <a:alphaModFix/>
          </a:blip>
          <a:srcRect b="0" l="7630" r="16898" t="10778"/>
          <a:stretch/>
        </p:blipFill>
        <p:spPr>
          <a:xfrm>
            <a:off x="1711650" y="868475"/>
            <a:ext cx="6671150" cy="4189525"/>
          </a:xfrm>
          <a:prstGeom prst="rect">
            <a:avLst/>
          </a:prstGeom>
          <a:noFill/>
          <a:ln>
            <a:noFill/>
          </a:ln>
        </p:spPr>
      </p:pic>
      <p:sp>
        <p:nvSpPr>
          <p:cNvPr id="434" name="Google Shape;434;p64"/>
          <p:cNvSpPr txBox="1"/>
          <p:nvPr/>
        </p:nvSpPr>
        <p:spPr>
          <a:xfrm>
            <a:off x="1579375" y="335450"/>
            <a:ext cx="6108000" cy="40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800">
                <a:latin typeface="Roboto Slab"/>
                <a:ea typeface="Roboto Slab"/>
                <a:cs typeface="Roboto Slab"/>
                <a:sym typeface="Roboto Slab"/>
              </a:rPr>
              <a:t>Teoría----- &gt; DR. PHAEDRA SURIEL SILVA BERMUDEZ</a:t>
            </a:r>
            <a:r>
              <a:rPr lang="es">
                <a:latin typeface="Playfair Display"/>
                <a:ea typeface="Playfair Display"/>
                <a:cs typeface="Playfair Display"/>
                <a:sym typeface="Playfair Display"/>
              </a:rPr>
              <a:t> </a:t>
            </a:r>
            <a:endParaRPr>
              <a:latin typeface="Playfair Display"/>
              <a:ea typeface="Playfair Display"/>
              <a:cs typeface="Playfair Display"/>
              <a:sym typeface="Playfair Display"/>
            </a:endParaRPr>
          </a:p>
        </p:txBody>
      </p:sp>
      <p:sp>
        <p:nvSpPr>
          <p:cNvPr id="435" name="Google Shape;435;p64"/>
          <p:cNvSpPr txBox="1"/>
          <p:nvPr>
            <p:ph idx="4294967295" type="title"/>
          </p:nvPr>
        </p:nvSpPr>
        <p:spPr>
          <a:xfrm>
            <a:off x="0" y="1199775"/>
            <a:ext cx="1942500" cy="305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pic>
        <p:nvPicPr>
          <p:cNvPr id="440" name="Google Shape;440;p65"/>
          <p:cNvPicPr preferRelativeResize="0"/>
          <p:nvPr/>
        </p:nvPicPr>
        <p:blipFill rotWithShape="1">
          <a:blip r:embed="rId3">
            <a:alphaModFix/>
          </a:blip>
          <a:srcRect b="6961" l="7976" r="16631" t="41044"/>
          <a:stretch/>
        </p:blipFill>
        <p:spPr>
          <a:xfrm>
            <a:off x="951987" y="531125"/>
            <a:ext cx="7240027" cy="2808624"/>
          </a:xfrm>
          <a:prstGeom prst="rect">
            <a:avLst/>
          </a:prstGeom>
          <a:noFill/>
          <a:ln>
            <a:noFill/>
          </a:ln>
        </p:spPr>
      </p:pic>
      <p:sp>
        <p:nvSpPr>
          <p:cNvPr id="441" name="Google Shape;441;p65"/>
          <p:cNvSpPr txBox="1"/>
          <p:nvPr/>
        </p:nvSpPr>
        <p:spPr>
          <a:xfrm>
            <a:off x="1425650" y="4193075"/>
            <a:ext cx="6233700" cy="6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800">
                <a:solidFill>
                  <a:srgbClr val="212529"/>
                </a:solidFill>
                <a:latin typeface="Roboto Slab"/>
                <a:ea typeface="Roboto Slab"/>
                <a:cs typeface="Roboto Slab"/>
                <a:sym typeface="Roboto Slab"/>
              </a:rPr>
              <a:t>Laboratorio</a:t>
            </a:r>
            <a:r>
              <a:rPr lang="es" sz="1800">
                <a:solidFill>
                  <a:srgbClr val="212529"/>
                </a:solidFill>
                <a:latin typeface="Roboto Slab"/>
                <a:ea typeface="Roboto Slab"/>
                <a:cs typeface="Roboto Slab"/>
                <a:sym typeface="Roboto Slab"/>
              </a:rPr>
              <a:t>------------&gt; </a:t>
            </a:r>
            <a:r>
              <a:rPr lang="es" sz="1800">
                <a:solidFill>
                  <a:srgbClr val="212529"/>
                </a:solidFill>
                <a:latin typeface="Roboto Slab"/>
                <a:ea typeface="Roboto Slab"/>
                <a:cs typeface="Roboto Slab"/>
                <a:sym typeface="Roboto Slab"/>
              </a:rPr>
              <a:t>MI. JORGE RAMIREZ CRUZ</a:t>
            </a:r>
            <a:endParaRPr sz="1800">
              <a:latin typeface="Roboto Slab"/>
              <a:ea typeface="Roboto Slab"/>
              <a:cs typeface="Roboto Slab"/>
              <a:sym typeface="Roboto Slab"/>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pic>
        <p:nvPicPr>
          <p:cNvPr id="446" name="Google Shape;446;p66"/>
          <p:cNvPicPr preferRelativeResize="0"/>
          <p:nvPr/>
        </p:nvPicPr>
        <p:blipFill rotWithShape="1">
          <a:blip r:embed="rId3">
            <a:alphaModFix/>
          </a:blip>
          <a:srcRect b="1671" l="7447" r="17780" t="22369"/>
          <a:stretch/>
        </p:blipFill>
        <p:spPr>
          <a:xfrm>
            <a:off x="1036650" y="447250"/>
            <a:ext cx="7070702" cy="3815700"/>
          </a:xfrm>
          <a:prstGeom prst="rect">
            <a:avLst/>
          </a:prstGeom>
          <a:noFill/>
          <a:ln>
            <a:noFill/>
          </a:ln>
        </p:spPr>
      </p:pic>
      <p:pic>
        <p:nvPicPr>
          <p:cNvPr id="447" name="Google Shape;447;p66"/>
          <p:cNvPicPr preferRelativeResize="0"/>
          <p:nvPr/>
        </p:nvPicPr>
        <p:blipFill rotWithShape="1">
          <a:blip r:embed="rId4">
            <a:alphaModFix/>
          </a:blip>
          <a:srcRect b="80785" l="9201" r="13470" t="12597"/>
          <a:stretch/>
        </p:blipFill>
        <p:spPr>
          <a:xfrm>
            <a:off x="1035900" y="125775"/>
            <a:ext cx="7070702" cy="321476"/>
          </a:xfrm>
          <a:prstGeom prst="rect">
            <a:avLst/>
          </a:prstGeom>
          <a:noFill/>
          <a:ln>
            <a:noFill/>
          </a:ln>
        </p:spPr>
      </p:pic>
      <p:pic>
        <p:nvPicPr>
          <p:cNvPr id="448" name="Google Shape;448;p66"/>
          <p:cNvPicPr preferRelativeResize="0"/>
          <p:nvPr/>
        </p:nvPicPr>
        <p:blipFill rotWithShape="1">
          <a:blip r:embed="rId5">
            <a:alphaModFix/>
          </a:blip>
          <a:srcRect b="32511" l="7680" r="18035" t="53966"/>
          <a:stretch/>
        </p:blipFill>
        <p:spPr>
          <a:xfrm>
            <a:off x="1035900" y="4262950"/>
            <a:ext cx="7070702" cy="683777"/>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pic>
        <p:nvPicPr>
          <p:cNvPr id="453" name="Google Shape;453;p67"/>
          <p:cNvPicPr preferRelativeResize="0"/>
          <p:nvPr/>
        </p:nvPicPr>
        <p:blipFill rotWithShape="1">
          <a:blip r:embed="rId3">
            <a:alphaModFix/>
          </a:blip>
          <a:srcRect b="18239" l="7547" r="18163" t="55291"/>
          <a:stretch/>
        </p:blipFill>
        <p:spPr>
          <a:xfrm>
            <a:off x="1174100" y="68404"/>
            <a:ext cx="6653002" cy="1259397"/>
          </a:xfrm>
          <a:prstGeom prst="rect">
            <a:avLst/>
          </a:prstGeom>
          <a:noFill/>
          <a:ln>
            <a:noFill/>
          </a:ln>
        </p:spPr>
      </p:pic>
      <p:pic>
        <p:nvPicPr>
          <p:cNvPr id="454" name="Google Shape;454;p67"/>
          <p:cNvPicPr preferRelativeResize="0"/>
          <p:nvPr/>
        </p:nvPicPr>
        <p:blipFill rotWithShape="1">
          <a:blip r:embed="rId4">
            <a:alphaModFix/>
          </a:blip>
          <a:srcRect b="82565" l="7328" r="16804" t="10556"/>
          <a:stretch/>
        </p:blipFill>
        <p:spPr>
          <a:xfrm>
            <a:off x="1174100" y="1327800"/>
            <a:ext cx="6653002" cy="320423"/>
          </a:xfrm>
          <a:prstGeom prst="rect">
            <a:avLst/>
          </a:prstGeom>
          <a:noFill/>
          <a:ln>
            <a:noFill/>
          </a:ln>
        </p:spPr>
      </p:pic>
      <p:pic>
        <p:nvPicPr>
          <p:cNvPr id="455" name="Google Shape;455;p67"/>
          <p:cNvPicPr preferRelativeResize="0"/>
          <p:nvPr/>
        </p:nvPicPr>
        <p:blipFill rotWithShape="1">
          <a:blip r:embed="rId5">
            <a:alphaModFix/>
          </a:blip>
          <a:srcRect b="8710" l="7948" r="16993" t="15278"/>
          <a:stretch/>
        </p:blipFill>
        <p:spPr>
          <a:xfrm>
            <a:off x="1174100" y="1648225"/>
            <a:ext cx="6653002" cy="343935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pic>
        <p:nvPicPr>
          <p:cNvPr id="460" name="Google Shape;460;p68"/>
          <p:cNvPicPr preferRelativeResize="0"/>
          <p:nvPr/>
        </p:nvPicPr>
        <p:blipFill rotWithShape="1">
          <a:blip r:embed="rId3">
            <a:alphaModFix/>
          </a:blip>
          <a:srcRect b="19629" l="10640" r="10829" t="20450"/>
          <a:stretch/>
        </p:blipFill>
        <p:spPr>
          <a:xfrm>
            <a:off x="0" y="0"/>
            <a:ext cx="5449626" cy="2648424"/>
          </a:xfrm>
          <a:prstGeom prst="rect">
            <a:avLst/>
          </a:prstGeom>
          <a:noFill/>
          <a:ln>
            <a:noFill/>
          </a:ln>
        </p:spPr>
      </p:pic>
      <p:pic>
        <p:nvPicPr>
          <p:cNvPr id="461" name="Google Shape;461;p68"/>
          <p:cNvPicPr preferRelativeResize="0"/>
          <p:nvPr/>
        </p:nvPicPr>
        <p:blipFill>
          <a:blip r:embed="rId4">
            <a:alphaModFix/>
          </a:blip>
          <a:stretch>
            <a:fillRect/>
          </a:stretch>
        </p:blipFill>
        <p:spPr>
          <a:xfrm>
            <a:off x="5245790" y="2190274"/>
            <a:ext cx="3898209" cy="2923650"/>
          </a:xfrm>
          <a:prstGeom prst="rect">
            <a:avLst/>
          </a:prstGeom>
          <a:noFill/>
          <a:ln>
            <a:noFill/>
          </a:ln>
        </p:spPr>
      </p:pic>
      <p:pic>
        <p:nvPicPr>
          <p:cNvPr id="462" name="Google Shape;462;p68"/>
          <p:cNvPicPr preferRelativeResize="0"/>
          <p:nvPr/>
        </p:nvPicPr>
        <p:blipFill>
          <a:blip r:embed="rId5">
            <a:alphaModFix/>
          </a:blip>
          <a:stretch>
            <a:fillRect/>
          </a:stretch>
        </p:blipFill>
        <p:spPr>
          <a:xfrm>
            <a:off x="5250175" y="-1"/>
            <a:ext cx="3893823" cy="2190275"/>
          </a:xfrm>
          <a:prstGeom prst="rect">
            <a:avLst/>
          </a:prstGeom>
          <a:noFill/>
          <a:ln>
            <a:noFill/>
          </a:ln>
        </p:spPr>
      </p:pic>
      <p:pic>
        <p:nvPicPr>
          <p:cNvPr id="463" name="Google Shape;463;p68"/>
          <p:cNvPicPr preferRelativeResize="0"/>
          <p:nvPr/>
        </p:nvPicPr>
        <p:blipFill rotWithShape="1">
          <a:blip r:embed="rId6">
            <a:alphaModFix/>
          </a:blip>
          <a:srcRect b="-2550" l="0" r="0" t="2550"/>
          <a:stretch/>
        </p:blipFill>
        <p:spPr>
          <a:xfrm>
            <a:off x="1939575" y="3078687"/>
            <a:ext cx="4365900" cy="2190275"/>
          </a:xfrm>
          <a:prstGeom prst="rect">
            <a:avLst/>
          </a:prstGeom>
          <a:noFill/>
          <a:ln>
            <a:noFill/>
          </a:ln>
        </p:spPr>
      </p:pic>
      <p:pic>
        <p:nvPicPr>
          <p:cNvPr id="464" name="Google Shape;464;p68"/>
          <p:cNvPicPr preferRelativeResize="0"/>
          <p:nvPr/>
        </p:nvPicPr>
        <p:blipFill rotWithShape="1">
          <a:blip r:embed="rId7">
            <a:alphaModFix/>
          </a:blip>
          <a:srcRect b="9477" l="4524" r="55504" t="0"/>
          <a:stretch/>
        </p:blipFill>
        <p:spPr>
          <a:xfrm>
            <a:off x="0" y="2648425"/>
            <a:ext cx="2078978" cy="2465500"/>
          </a:xfrm>
          <a:prstGeom prst="rect">
            <a:avLst/>
          </a:prstGeom>
          <a:noFill/>
          <a:ln>
            <a:noFill/>
          </a:ln>
        </p:spPr>
      </p:pic>
      <p:pic>
        <p:nvPicPr>
          <p:cNvPr id="465" name="Google Shape;465;p68"/>
          <p:cNvPicPr preferRelativeResize="0"/>
          <p:nvPr/>
        </p:nvPicPr>
        <p:blipFill rotWithShape="1">
          <a:blip r:embed="rId8">
            <a:alphaModFix/>
          </a:blip>
          <a:srcRect b="20580" l="53155" r="0" t="16997"/>
          <a:stretch/>
        </p:blipFill>
        <p:spPr>
          <a:xfrm>
            <a:off x="1939575" y="1212700"/>
            <a:ext cx="3306224" cy="192545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Google Shape;470;p69"/>
          <p:cNvSpPr txBox="1"/>
          <p:nvPr>
            <p:ph type="title"/>
          </p:nvPr>
        </p:nvSpPr>
        <p:spPr>
          <a:xfrm>
            <a:off x="344250" y="1403850"/>
            <a:ext cx="8455500" cy="21468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lang="es" sz="6000">
                <a:highlight>
                  <a:schemeClr val="accent4"/>
                </a:highlight>
                <a:latin typeface="Roboto Slab"/>
                <a:ea typeface="Roboto Slab"/>
                <a:cs typeface="Roboto Slab"/>
                <a:sym typeface="Roboto Slab"/>
              </a:rPr>
              <a:t>QUINTO SEMESTRE</a:t>
            </a:r>
            <a:endParaRPr sz="6000">
              <a:highlight>
                <a:schemeClr val="accent4"/>
              </a:highlight>
              <a:latin typeface="Roboto Slab"/>
              <a:ea typeface="Roboto Slab"/>
              <a:cs typeface="Roboto Slab"/>
              <a:sym typeface="Roboto Slab"/>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474" name="Shape 474"/>
        <p:cNvGrpSpPr/>
        <p:nvPr/>
      </p:nvGrpSpPr>
      <p:grpSpPr>
        <a:xfrm>
          <a:off x="0" y="0"/>
          <a:ext cx="0" cy="0"/>
          <a:chOff x="0" y="0"/>
          <a:chExt cx="0" cy="0"/>
        </a:xfrm>
      </p:grpSpPr>
      <p:sp>
        <p:nvSpPr>
          <p:cNvPr id="475" name="Google Shape;475;p70"/>
          <p:cNvSpPr txBox="1"/>
          <p:nvPr>
            <p:ph type="title"/>
          </p:nvPr>
        </p:nvSpPr>
        <p:spPr>
          <a:xfrm>
            <a:off x="195625" y="1836450"/>
            <a:ext cx="40452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t/>
            </a:r>
            <a:endParaRPr b="1" sz="6000"/>
          </a:p>
          <a:p>
            <a:pPr indent="0" lvl="0" marL="0" rtl="0" algn="ctr">
              <a:lnSpc>
                <a:spcPct val="150000"/>
              </a:lnSpc>
              <a:spcBef>
                <a:spcPts val="0"/>
              </a:spcBef>
              <a:spcAft>
                <a:spcPts val="0"/>
              </a:spcAft>
              <a:buClr>
                <a:schemeClr val="dk2"/>
              </a:buClr>
              <a:buSzPts val="1100"/>
              <a:buFont typeface="Arial"/>
              <a:buNone/>
            </a:pPr>
            <a:r>
              <a:rPr b="1" lang="es" sz="6000"/>
              <a:t>Estadística</a:t>
            </a:r>
            <a:endParaRPr b="1" sz="6000"/>
          </a:p>
        </p:txBody>
      </p:sp>
      <p:sp>
        <p:nvSpPr>
          <p:cNvPr id="476" name="Google Shape;476;p70"/>
          <p:cNvSpPr txBox="1"/>
          <p:nvPr>
            <p:ph idx="1" type="subTitle"/>
          </p:nvPr>
        </p:nvSpPr>
        <p:spPr>
          <a:xfrm>
            <a:off x="613525" y="339710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1200"/>
              </a:spcBef>
              <a:spcAft>
                <a:spcPts val="1200"/>
              </a:spcAft>
              <a:buNone/>
            </a:pPr>
            <a:r>
              <a:rPr lang="es" sz="1800">
                <a:latin typeface="Roboto Slab"/>
                <a:ea typeface="Roboto Slab"/>
                <a:cs typeface="Roboto Slab"/>
                <a:sym typeface="Roboto Slab"/>
              </a:rPr>
              <a:t>Probabilidad</a:t>
            </a:r>
            <a:endParaRPr sz="1800">
              <a:latin typeface="Roboto Slab"/>
              <a:ea typeface="Roboto Slab"/>
              <a:cs typeface="Roboto Slab"/>
              <a:sym typeface="Roboto Slab"/>
            </a:endParaRPr>
          </a:p>
        </p:txBody>
      </p:sp>
      <p:sp>
        <p:nvSpPr>
          <p:cNvPr id="477" name="Google Shape;477;p70"/>
          <p:cNvSpPr txBox="1"/>
          <p:nvPr>
            <p:ph idx="2" type="body"/>
          </p:nvPr>
        </p:nvSpPr>
        <p:spPr>
          <a:xfrm>
            <a:off x="4975225" y="10933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La estadística podría definirse como la ciencia que se encarga de recopilar, organizar, procesar, analizar e interpretar datos con el fin de deducir las características de una población objetivo, pero esta sería solo una visión estrecha de lo que comprende esta rama del saber.</a:t>
            </a:r>
            <a:endParaRPr>
              <a:latin typeface="Roboto Slab"/>
              <a:ea typeface="Roboto Slab"/>
              <a:cs typeface="Roboto Slab"/>
              <a:sym typeface="Roboto Slab"/>
            </a:endParaRPr>
          </a:p>
          <a:p>
            <a:pPr indent="0" lvl="0" marL="0" rtl="0" algn="just">
              <a:lnSpc>
                <a:spcPct val="150000"/>
              </a:lnSpc>
              <a:spcBef>
                <a:spcPts val="0"/>
              </a:spcBef>
              <a:spcAft>
                <a:spcPts val="0"/>
              </a:spcAft>
              <a:buClr>
                <a:schemeClr val="dk2"/>
              </a:buClr>
              <a:buSzPts val="1100"/>
              <a:buFont typeface="Arial"/>
              <a:buNone/>
            </a:pPr>
            <a:r>
              <a:t/>
            </a:r>
            <a:endParaRPr>
              <a:latin typeface="Roboto Slab"/>
              <a:ea typeface="Roboto Slab"/>
              <a:cs typeface="Roboto Slab"/>
              <a:sym typeface="Roboto Slab"/>
            </a:endParaRPr>
          </a:p>
          <a:p>
            <a:pPr indent="0" lvl="0" marL="0" rtl="0" algn="just">
              <a:lnSpc>
                <a:spcPct val="150000"/>
              </a:lnSpc>
              <a:spcBef>
                <a:spcPts val="0"/>
              </a:spcBef>
              <a:spcAft>
                <a:spcPts val="0"/>
              </a:spcAft>
              <a:buClr>
                <a:schemeClr val="dk2"/>
              </a:buClr>
              <a:buSzPts val="1100"/>
              <a:buFont typeface="Arial"/>
              <a:buNone/>
            </a:pPr>
            <a:r>
              <a:t/>
            </a:r>
            <a:endParaRPr>
              <a:latin typeface="Roboto Slab"/>
              <a:ea typeface="Roboto Slab"/>
              <a:cs typeface="Roboto Slab"/>
              <a:sym typeface="Roboto Slab"/>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sp>
        <p:nvSpPr>
          <p:cNvPr id="482" name="Google Shape;482;p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483" name="Google Shape;483;p71"/>
          <p:cNvSpPr txBox="1"/>
          <p:nvPr>
            <p:ph idx="1" type="body"/>
          </p:nvPr>
        </p:nvSpPr>
        <p:spPr>
          <a:xfrm>
            <a:off x="159600" y="1080300"/>
            <a:ext cx="4412400" cy="3334800"/>
          </a:xfrm>
          <a:prstGeom prst="rect">
            <a:avLst/>
          </a:prstGeom>
        </p:spPr>
        <p:txBody>
          <a:bodyPr anchorCtr="0" anchor="t" bIns="91425" lIns="91425" spcFirstLastPara="1" rIns="91425" wrap="square" tIns="91425">
            <a:noAutofit/>
          </a:bodyPr>
          <a:lstStyle/>
          <a:p>
            <a:pPr indent="-355600" lvl="0" marL="457200" rtl="0" algn="l">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Estadística descriptiva.   </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Conceptos básicos de inferencia estadística.</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Estimacion de parametros.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Pruebas de hipótesis estadísticas.</a:t>
            </a:r>
            <a:endParaRPr sz="2000">
              <a:latin typeface="Roboto Slab"/>
              <a:ea typeface="Roboto Slab"/>
              <a:cs typeface="Roboto Slab"/>
              <a:sym typeface="Roboto Slab"/>
            </a:endParaRPr>
          </a:p>
          <a:p>
            <a:pPr indent="-355600" lvl="0" marL="457200" rtl="0" algn="l">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Introduccion a la </a:t>
            </a:r>
            <a:r>
              <a:rPr lang="es" sz="2000">
                <a:latin typeface="Roboto Slab"/>
                <a:ea typeface="Roboto Slab"/>
                <a:cs typeface="Roboto Slab"/>
                <a:sym typeface="Roboto Slab"/>
              </a:rPr>
              <a:t>regresión</a:t>
            </a:r>
            <a:r>
              <a:rPr lang="es" sz="2000">
                <a:latin typeface="Roboto Slab"/>
                <a:ea typeface="Roboto Slab"/>
                <a:cs typeface="Roboto Slab"/>
                <a:sym typeface="Roboto Slab"/>
              </a:rPr>
              <a:t> lineal simple.            </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484" name="Google Shape;484;p71"/>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485" name="Google Shape;485;p71"/>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486" name="Google Shape;486;p71"/>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8 créditos.</a:t>
            </a:r>
            <a:endParaRPr sz="2400">
              <a:latin typeface="Impact"/>
              <a:ea typeface="Impact"/>
              <a:cs typeface="Impact"/>
              <a:sym typeface="Impact"/>
            </a:endParaRPr>
          </a:p>
        </p:txBody>
      </p:sp>
      <p:sp>
        <p:nvSpPr>
          <p:cNvPr id="487" name="Google Shape;487;p71"/>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 en total</a:t>
            </a:r>
            <a:endParaRPr sz="2400">
              <a:latin typeface="Impact"/>
              <a:ea typeface="Impact"/>
              <a:cs typeface="Impact"/>
              <a:sym typeface="Impac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pic>
        <p:nvPicPr>
          <p:cNvPr id="94" name="Google Shape;94;p18"/>
          <p:cNvPicPr preferRelativeResize="0"/>
          <p:nvPr/>
        </p:nvPicPr>
        <p:blipFill rotWithShape="1">
          <a:blip r:embed="rId3">
            <a:alphaModFix/>
          </a:blip>
          <a:srcRect b="28537" l="7444" r="17135" t="11039"/>
          <a:stretch/>
        </p:blipFill>
        <p:spPr>
          <a:xfrm>
            <a:off x="1069250" y="293525"/>
            <a:ext cx="6876600" cy="2837301"/>
          </a:xfrm>
          <a:prstGeom prst="rect">
            <a:avLst/>
          </a:prstGeom>
          <a:noFill/>
          <a:ln>
            <a:noFill/>
          </a:ln>
        </p:spPr>
      </p:pic>
      <p:pic>
        <p:nvPicPr>
          <p:cNvPr id="95" name="Google Shape;95;p18"/>
          <p:cNvPicPr preferRelativeResize="0"/>
          <p:nvPr/>
        </p:nvPicPr>
        <p:blipFill rotWithShape="1">
          <a:blip r:embed="rId4">
            <a:alphaModFix/>
          </a:blip>
          <a:srcRect b="11991" l="7504" r="17295" t="52906"/>
          <a:stretch/>
        </p:blipFill>
        <p:spPr>
          <a:xfrm>
            <a:off x="1069238" y="3130825"/>
            <a:ext cx="6876624" cy="170517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72"/>
          <p:cNvSpPr txBox="1"/>
          <p:nvPr>
            <p:ph type="title"/>
          </p:nvPr>
        </p:nvSpPr>
        <p:spPr>
          <a:xfrm>
            <a:off x="311700" y="445025"/>
            <a:ext cx="2652900" cy="115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
        <p:nvSpPr>
          <p:cNvPr id="493" name="Google Shape;493;p72"/>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494" name="Google Shape;494;p72"/>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495" name="Google Shape;495;p72"/>
          <p:cNvSpPr/>
          <p:nvPr/>
        </p:nvSpPr>
        <p:spPr>
          <a:xfrm>
            <a:off x="311700" y="2036988"/>
            <a:ext cx="2545776" cy="1728918"/>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Véduar Allié Sarmiento Torres</a:t>
            </a:r>
            <a:endParaRPr sz="2400">
              <a:latin typeface="Impact"/>
              <a:ea typeface="Impact"/>
              <a:cs typeface="Impact"/>
              <a:sym typeface="Impact"/>
            </a:endParaRPr>
          </a:p>
        </p:txBody>
      </p:sp>
      <p:pic>
        <p:nvPicPr>
          <p:cNvPr id="496" name="Google Shape;496;p72"/>
          <p:cNvPicPr preferRelativeResize="0"/>
          <p:nvPr/>
        </p:nvPicPr>
        <p:blipFill rotWithShape="1">
          <a:blip r:embed="rId3">
            <a:alphaModFix/>
          </a:blip>
          <a:srcRect b="14138" l="14872" r="22107" t="16824"/>
          <a:stretch/>
        </p:blipFill>
        <p:spPr>
          <a:xfrm>
            <a:off x="3012275" y="199350"/>
            <a:ext cx="5762626" cy="3551124"/>
          </a:xfrm>
          <a:prstGeom prst="rect">
            <a:avLst/>
          </a:prstGeom>
          <a:noFill/>
          <a:ln>
            <a:noFill/>
          </a:ln>
        </p:spPr>
      </p:pic>
      <p:pic>
        <p:nvPicPr>
          <p:cNvPr id="497" name="Google Shape;497;p72"/>
          <p:cNvPicPr preferRelativeResize="0"/>
          <p:nvPr/>
        </p:nvPicPr>
        <p:blipFill rotWithShape="1">
          <a:blip r:embed="rId4">
            <a:alphaModFix/>
          </a:blip>
          <a:srcRect b="27222" l="14634" r="22341" t="51711"/>
          <a:stretch/>
        </p:blipFill>
        <p:spPr>
          <a:xfrm>
            <a:off x="3012275" y="3750475"/>
            <a:ext cx="5762626" cy="10834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sp>
        <p:nvSpPr>
          <p:cNvPr id="502" name="Google Shape;502;p7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503" name="Google Shape;503;p73"/>
          <p:cNvSpPr txBox="1"/>
          <p:nvPr>
            <p:ph idx="1" type="body"/>
          </p:nvPr>
        </p:nvSpPr>
        <p:spPr>
          <a:xfrm>
            <a:off x="311700" y="1234050"/>
            <a:ext cx="8582400" cy="257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800"/>
              <a:t>La estadística es la base del conocimiento práctico y real. La estadística, si bien es una ciencia de extracción exacta, tiene una injerencia directa en cuestiones sociales por lo cual su utilidad práctica es mucho más comprensible que lo que sucede normalmente con otras ciencias exactas como la matemática.</a:t>
            </a:r>
            <a:endParaRPr sz="1800"/>
          </a:p>
          <a:p>
            <a:pPr indent="0" lvl="0" marL="0" rtl="0" algn="l">
              <a:spcBef>
                <a:spcPts val="1600"/>
              </a:spcBef>
              <a:spcAft>
                <a:spcPts val="0"/>
              </a:spcAft>
              <a:buNone/>
            </a:pPr>
            <a:r>
              <a:rPr lang="es" sz="1800"/>
              <a:t>La importancia de esta materia para el ingeniero es muy importante porque presenta información para observar fenómenos relacionados en la industria y el comercio, para tomar decisiones requiere de manejar observar y organizar la información de tal manera que le sea de facilidad su recopilación.</a:t>
            </a:r>
            <a:endParaRPr sz="1800"/>
          </a:p>
          <a:p>
            <a:pPr indent="0" lvl="0" marL="0" rtl="0" algn="l">
              <a:spcBef>
                <a:spcPts val="1600"/>
              </a:spcBef>
              <a:spcAft>
                <a:spcPts val="1600"/>
              </a:spcAft>
              <a:buNone/>
            </a:pPr>
            <a:r>
              <a:t/>
            </a:r>
            <a:endParaRPr sz="18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7" name="Shape 507"/>
        <p:cNvGrpSpPr/>
        <p:nvPr/>
      </p:nvGrpSpPr>
      <p:grpSpPr>
        <a:xfrm>
          <a:off x="0" y="0"/>
          <a:ext cx="0" cy="0"/>
          <a:chOff x="0" y="0"/>
          <a:chExt cx="0" cy="0"/>
        </a:xfrm>
      </p:grpSpPr>
      <p:sp>
        <p:nvSpPr>
          <p:cNvPr id="508" name="Google Shape;508;p74"/>
          <p:cNvSpPr txBox="1"/>
          <p:nvPr>
            <p:ph type="title"/>
          </p:nvPr>
        </p:nvSpPr>
        <p:spPr>
          <a:xfrm>
            <a:off x="-75000" y="1054825"/>
            <a:ext cx="4647000" cy="4492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t/>
            </a:r>
            <a:endParaRPr b="1" sz="6000"/>
          </a:p>
          <a:p>
            <a:pPr indent="0" lvl="0" marL="0" rtl="0" algn="ctr">
              <a:lnSpc>
                <a:spcPct val="150000"/>
              </a:lnSpc>
              <a:spcBef>
                <a:spcPts val="0"/>
              </a:spcBef>
              <a:spcAft>
                <a:spcPts val="0"/>
              </a:spcAft>
              <a:buClr>
                <a:schemeClr val="dk2"/>
              </a:buClr>
              <a:buSzPts val="1100"/>
              <a:buFont typeface="Arial"/>
              <a:buNone/>
            </a:pPr>
            <a:r>
              <a:rPr b="1" lang="es" sz="6000"/>
              <a:t>Electricidad y Magnetismo</a:t>
            </a:r>
            <a:endParaRPr b="1" sz="6000"/>
          </a:p>
          <a:p>
            <a:pPr indent="0" lvl="0" marL="0" rtl="0" algn="ctr">
              <a:lnSpc>
                <a:spcPct val="150000"/>
              </a:lnSpc>
              <a:spcBef>
                <a:spcPts val="0"/>
              </a:spcBef>
              <a:spcAft>
                <a:spcPts val="0"/>
              </a:spcAft>
              <a:buClr>
                <a:schemeClr val="dk2"/>
              </a:buClr>
              <a:buSzPts val="1100"/>
              <a:buFont typeface="Arial"/>
              <a:buNone/>
            </a:pPr>
            <a:r>
              <a:t/>
            </a:r>
            <a:endParaRPr b="1" sz="6000"/>
          </a:p>
        </p:txBody>
      </p:sp>
      <p:sp>
        <p:nvSpPr>
          <p:cNvPr id="509" name="Google Shape;509;p74"/>
          <p:cNvSpPr txBox="1"/>
          <p:nvPr>
            <p:ph idx="1" type="subTitle"/>
          </p:nvPr>
        </p:nvSpPr>
        <p:spPr>
          <a:xfrm>
            <a:off x="422575" y="3719301"/>
            <a:ext cx="4045200" cy="1345500"/>
          </a:xfrm>
          <a:prstGeom prst="rect">
            <a:avLst/>
          </a:prstGeom>
        </p:spPr>
        <p:txBody>
          <a:bodyPr anchorCtr="0" anchor="t" bIns="91425" lIns="91425" spcFirstLastPara="1" rIns="91425" wrap="square" tIns="91425">
            <a:noAutofit/>
          </a:bodyPr>
          <a:lstStyle/>
          <a:p>
            <a:pPr indent="0" lvl="0" marL="0" rtl="0" algn="ctr">
              <a:lnSpc>
                <a:spcPct val="150000"/>
              </a:lnSpc>
              <a:spcBef>
                <a:spcPts val="1200"/>
              </a:spcBef>
              <a:spcAft>
                <a:spcPts val="1200"/>
              </a:spcAft>
              <a:buNone/>
            </a:pPr>
            <a:r>
              <a:rPr lang="es" sz="1800">
                <a:latin typeface="Roboto Slab"/>
                <a:ea typeface="Roboto Slab"/>
                <a:cs typeface="Roboto Slab"/>
                <a:sym typeface="Roboto Slab"/>
              </a:rPr>
              <a:t>Cálculo Vectorial</a:t>
            </a:r>
            <a:endParaRPr sz="1800">
              <a:latin typeface="Roboto Slab"/>
              <a:ea typeface="Roboto Slab"/>
              <a:cs typeface="Roboto Slab"/>
              <a:sym typeface="Roboto Slab"/>
            </a:endParaRPr>
          </a:p>
        </p:txBody>
      </p:sp>
      <p:sp>
        <p:nvSpPr>
          <p:cNvPr id="510" name="Google Shape;510;p74"/>
          <p:cNvSpPr txBox="1"/>
          <p:nvPr>
            <p:ph idx="2" type="body"/>
          </p:nvPr>
        </p:nvSpPr>
        <p:spPr>
          <a:xfrm>
            <a:off x="4939500" y="7242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El magnetismo es un fenómeno mediante el cual los materiales ejercen fuerzas atractivas o repulsivas sobre otros materiales y la electricidad es el conjunto de fenómenos físicos relacionados con la presencia y flujo de cargas eléctricas.</a:t>
            </a:r>
            <a:endParaRPr>
              <a:latin typeface="Roboto Slab"/>
              <a:ea typeface="Roboto Slab"/>
              <a:cs typeface="Roboto Slab"/>
              <a:sym typeface="Roboto Slab"/>
            </a:endParaRPr>
          </a:p>
          <a:p>
            <a:pPr indent="0" lvl="0" marL="0" rtl="0" algn="just">
              <a:lnSpc>
                <a:spcPct val="150000"/>
              </a:lnSpc>
              <a:spcBef>
                <a:spcPts val="0"/>
              </a:spcBef>
              <a:spcAft>
                <a:spcPts val="0"/>
              </a:spcAft>
              <a:buClr>
                <a:schemeClr val="dk2"/>
              </a:buClr>
              <a:buSzPts val="1100"/>
              <a:buFont typeface="Arial"/>
              <a:buNone/>
            </a:pPr>
            <a:r>
              <a:t/>
            </a:r>
            <a:endParaRPr>
              <a:latin typeface="Roboto Slab"/>
              <a:ea typeface="Roboto Slab"/>
              <a:cs typeface="Roboto Slab"/>
              <a:sym typeface="Roboto Slab"/>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sp>
        <p:nvSpPr>
          <p:cNvPr id="515" name="Google Shape;515;p7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516" name="Google Shape;516;p75"/>
          <p:cNvSpPr txBox="1"/>
          <p:nvPr>
            <p:ph idx="1" type="body"/>
          </p:nvPr>
        </p:nvSpPr>
        <p:spPr>
          <a:xfrm>
            <a:off x="159600" y="1080300"/>
            <a:ext cx="4412400" cy="3334800"/>
          </a:xfrm>
          <a:prstGeom prst="rect">
            <a:avLst/>
          </a:prstGeom>
        </p:spPr>
        <p:txBody>
          <a:bodyPr anchorCtr="0" anchor="t" bIns="91425" lIns="91425" spcFirstLastPara="1" rIns="91425" wrap="square" tIns="91425">
            <a:noAutofit/>
          </a:bodyPr>
          <a:lstStyle/>
          <a:p>
            <a:pPr indent="-355600" lvl="0" marL="457200" rtl="0" algn="just">
              <a:lnSpc>
                <a:spcPct val="100000"/>
              </a:lnSpc>
              <a:spcBef>
                <a:spcPts val="1200"/>
              </a:spcBef>
              <a:spcAft>
                <a:spcPts val="0"/>
              </a:spcAft>
              <a:buSzPts val="2000"/>
              <a:buFont typeface="Roboto Slab"/>
              <a:buAutoNum type="arabicPeriod"/>
            </a:pPr>
            <a:r>
              <a:rPr lang="es" sz="2000">
                <a:latin typeface="Roboto Slab"/>
                <a:ea typeface="Roboto Slab"/>
                <a:cs typeface="Roboto Slab"/>
                <a:sym typeface="Roboto Slab"/>
              </a:rPr>
              <a:t>Campo y potencial eléctricos                                                                       </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Capacitancia y dieléctricos                                                                             </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Introducción a los circuitos eléctricos                                                       </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Magnetostática                                                                                              </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Inducción electromagnética                                                                        </a:t>
            </a:r>
            <a:endParaRPr sz="2000">
              <a:latin typeface="Roboto Slab"/>
              <a:ea typeface="Roboto Slab"/>
              <a:cs typeface="Roboto Slab"/>
              <a:sym typeface="Roboto Slab"/>
            </a:endParaRPr>
          </a:p>
          <a:p>
            <a:pPr indent="-355600" lvl="0" marL="457200" rtl="0" algn="just">
              <a:lnSpc>
                <a:spcPct val="100000"/>
              </a:lnSpc>
              <a:spcBef>
                <a:spcPts val="0"/>
              </a:spcBef>
              <a:spcAft>
                <a:spcPts val="0"/>
              </a:spcAft>
              <a:buSzPts val="2000"/>
              <a:buFont typeface="Roboto Slab"/>
              <a:buAutoNum type="arabicPeriod"/>
            </a:pPr>
            <a:r>
              <a:rPr lang="es" sz="2000">
                <a:latin typeface="Roboto Slab"/>
                <a:ea typeface="Roboto Slab"/>
                <a:cs typeface="Roboto Slab"/>
                <a:sym typeface="Roboto Slab"/>
              </a:rPr>
              <a:t>Fundamentos de las propiedades magnéticas de la materia  </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45720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517" name="Google Shape;517;p75"/>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518" name="Google Shape;518;p75"/>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32 hrs. de Laboratorio</a:t>
            </a:r>
            <a:endParaRPr sz="2400">
              <a:latin typeface="Impact"/>
              <a:ea typeface="Impact"/>
              <a:cs typeface="Impact"/>
              <a:sym typeface="Impact"/>
            </a:endParaRPr>
          </a:p>
        </p:txBody>
      </p:sp>
      <p:sp>
        <p:nvSpPr>
          <p:cNvPr id="519" name="Google Shape;519;p75"/>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10 créditos</a:t>
            </a:r>
            <a:endParaRPr sz="2400">
              <a:latin typeface="Impact"/>
              <a:ea typeface="Impact"/>
              <a:cs typeface="Impact"/>
              <a:sym typeface="Impact"/>
            </a:endParaRPr>
          </a:p>
          <a:p>
            <a:pPr indent="0" lvl="0" marL="0" rtl="0" algn="ctr">
              <a:spcBef>
                <a:spcPts val="0"/>
              </a:spcBef>
              <a:spcAft>
                <a:spcPts val="0"/>
              </a:spcAft>
              <a:buNone/>
            </a:pPr>
            <a:r>
              <a:t/>
            </a:r>
            <a:endParaRPr sz="2400">
              <a:latin typeface="Impact"/>
              <a:ea typeface="Impact"/>
              <a:cs typeface="Impact"/>
              <a:sym typeface="Impact"/>
            </a:endParaRPr>
          </a:p>
        </p:txBody>
      </p:sp>
      <p:sp>
        <p:nvSpPr>
          <p:cNvPr id="520" name="Google Shape;520;p75"/>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96 hrs. en total</a:t>
            </a:r>
            <a:endParaRPr sz="2400">
              <a:latin typeface="Impact"/>
              <a:ea typeface="Impact"/>
              <a:cs typeface="Impact"/>
              <a:sym typeface="Impact"/>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4" name="Shape 524"/>
        <p:cNvGrpSpPr/>
        <p:nvPr/>
      </p:nvGrpSpPr>
      <p:grpSpPr>
        <a:xfrm>
          <a:off x="0" y="0"/>
          <a:ext cx="0" cy="0"/>
          <a:chOff x="0" y="0"/>
          <a:chExt cx="0" cy="0"/>
        </a:xfrm>
      </p:grpSpPr>
      <p:sp>
        <p:nvSpPr>
          <p:cNvPr id="525" name="Google Shape;525;p76"/>
          <p:cNvSpPr txBox="1"/>
          <p:nvPr>
            <p:ph type="title"/>
          </p:nvPr>
        </p:nvSpPr>
        <p:spPr>
          <a:xfrm>
            <a:off x="166700" y="421925"/>
            <a:ext cx="2250300" cy="26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Profesores que la imparten</a:t>
            </a:r>
            <a:endParaRPr/>
          </a:p>
        </p:txBody>
      </p:sp>
      <p:sp>
        <p:nvSpPr>
          <p:cNvPr id="526" name="Google Shape;526;p76"/>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a:t> </a:t>
            </a:r>
            <a:endParaRPr/>
          </a:p>
        </p:txBody>
      </p:sp>
      <p:pic>
        <p:nvPicPr>
          <p:cNvPr id="527" name="Google Shape;527;p76"/>
          <p:cNvPicPr preferRelativeResize="0"/>
          <p:nvPr/>
        </p:nvPicPr>
        <p:blipFill rotWithShape="1">
          <a:blip r:embed="rId3">
            <a:alphaModFix/>
          </a:blip>
          <a:srcRect b="8737" l="14725" r="22719" t="11972"/>
          <a:stretch/>
        </p:blipFill>
        <p:spPr>
          <a:xfrm>
            <a:off x="3571875" y="154775"/>
            <a:ext cx="5476877" cy="3711436"/>
          </a:xfrm>
          <a:prstGeom prst="rect">
            <a:avLst/>
          </a:prstGeom>
          <a:noFill/>
          <a:ln>
            <a:noFill/>
          </a:ln>
        </p:spPr>
      </p:pic>
      <p:pic>
        <p:nvPicPr>
          <p:cNvPr id="528" name="Google Shape;528;p76"/>
          <p:cNvPicPr preferRelativeResize="0"/>
          <p:nvPr/>
        </p:nvPicPr>
        <p:blipFill rotWithShape="1">
          <a:blip r:embed="rId4">
            <a:alphaModFix/>
          </a:blip>
          <a:srcRect b="13613" l="14757" r="21959" t="61097"/>
          <a:stretch/>
        </p:blipFill>
        <p:spPr>
          <a:xfrm>
            <a:off x="3571875" y="3866210"/>
            <a:ext cx="5476877" cy="1170140"/>
          </a:xfrm>
          <a:prstGeom prst="rect">
            <a:avLst/>
          </a:prstGeom>
          <a:noFill/>
          <a:ln>
            <a:noFill/>
          </a:ln>
        </p:spPr>
      </p:pic>
      <p:sp>
        <p:nvSpPr>
          <p:cNvPr id="529" name="Google Shape;529;p76"/>
          <p:cNvSpPr/>
          <p:nvPr/>
        </p:nvSpPr>
        <p:spPr>
          <a:xfrm>
            <a:off x="381897" y="2380050"/>
            <a:ext cx="3723354" cy="1486134"/>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MI. JUAN CARLOS CEDEÑO VAZQUEZ	</a:t>
            </a:r>
            <a:endParaRPr sz="2400">
              <a:latin typeface="Impact"/>
              <a:ea typeface="Impact"/>
              <a:cs typeface="Impact"/>
              <a:sym typeface="Impact"/>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3" name="Shape 533"/>
        <p:cNvGrpSpPr/>
        <p:nvPr/>
      </p:nvGrpSpPr>
      <p:grpSpPr>
        <a:xfrm>
          <a:off x="0" y="0"/>
          <a:ext cx="0" cy="0"/>
          <a:chOff x="0" y="0"/>
          <a:chExt cx="0" cy="0"/>
        </a:xfrm>
      </p:grpSpPr>
      <p:sp>
        <p:nvSpPr>
          <p:cNvPr id="534" name="Google Shape;534;p7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Importancia de la materia</a:t>
            </a:r>
            <a:endParaRPr/>
          </a:p>
        </p:txBody>
      </p:sp>
      <p:sp>
        <p:nvSpPr>
          <p:cNvPr id="535" name="Google Shape;535;p77"/>
          <p:cNvSpPr txBox="1"/>
          <p:nvPr>
            <p:ph idx="1" type="body"/>
          </p:nvPr>
        </p:nvSpPr>
        <p:spPr>
          <a:xfrm>
            <a:off x="311700" y="1234050"/>
            <a:ext cx="7451100" cy="283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s" sz="1800"/>
              <a:t>La importancia </a:t>
            </a:r>
            <a:r>
              <a:rPr lang="es" sz="1800"/>
              <a:t>radica</a:t>
            </a:r>
            <a:r>
              <a:rPr lang="es" sz="1800"/>
              <a:t> en la gran cantidad de maquinaria que utiliza esta rama específica de la física como base para su funcionamiento. Así mismo, esta ciencia es utilizada para la creación de diversos aparatos como televisores, computadoras, fibra óptica, etc.</a:t>
            </a:r>
            <a:endParaRPr sz="18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9" name="Shape 539"/>
        <p:cNvGrpSpPr/>
        <p:nvPr/>
      </p:nvGrpSpPr>
      <p:grpSpPr>
        <a:xfrm>
          <a:off x="0" y="0"/>
          <a:ext cx="0" cy="0"/>
          <a:chOff x="0" y="0"/>
          <a:chExt cx="0" cy="0"/>
        </a:xfrm>
      </p:grpSpPr>
      <p:pic>
        <p:nvPicPr>
          <p:cNvPr id="540" name="Google Shape;540;p78"/>
          <p:cNvPicPr preferRelativeResize="0"/>
          <p:nvPr/>
        </p:nvPicPr>
        <p:blipFill rotWithShape="1">
          <a:blip r:embed="rId3">
            <a:alphaModFix/>
          </a:blip>
          <a:srcRect b="5317" l="22313" r="7318" t="11342"/>
          <a:stretch/>
        </p:blipFill>
        <p:spPr>
          <a:xfrm>
            <a:off x="484763" y="0"/>
            <a:ext cx="8174477" cy="51435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 name="Shape 544"/>
        <p:cNvGrpSpPr/>
        <p:nvPr/>
      </p:nvGrpSpPr>
      <p:grpSpPr>
        <a:xfrm>
          <a:off x="0" y="0"/>
          <a:ext cx="0" cy="0"/>
          <a:chOff x="0" y="0"/>
          <a:chExt cx="0" cy="0"/>
        </a:xfrm>
      </p:grpSpPr>
      <p:sp>
        <p:nvSpPr>
          <p:cNvPr id="545" name="Google Shape;545;p79"/>
          <p:cNvSpPr txBox="1"/>
          <p:nvPr>
            <p:ph type="title"/>
          </p:nvPr>
        </p:nvSpPr>
        <p:spPr>
          <a:xfrm>
            <a:off x="111825" y="1403850"/>
            <a:ext cx="8917200" cy="2146800"/>
          </a:xfrm>
          <a:prstGeom prst="rect">
            <a:avLst/>
          </a:prstGeom>
          <a:solidFill>
            <a:srgbClr val="FFFF00"/>
          </a:solidFill>
        </p:spPr>
        <p:txBody>
          <a:bodyPr anchorCtr="0" anchor="ctr" bIns="91425" lIns="91425" spcFirstLastPara="1" rIns="91425" wrap="square" tIns="91425">
            <a:noAutofit/>
          </a:bodyPr>
          <a:lstStyle/>
          <a:p>
            <a:pPr indent="0" lvl="0" marL="0" rtl="0" algn="l">
              <a:spcBef>
                <a:spcPts val="0"/>
              </a:spcBef>
              <a:spcAft>
                <a:spcPts val="0"/>
              </a:spcAft>
              <a:buNone/>
            </a:pPr>
            <a:r>
              <a:rPr lang="es"/>
              <a:t>¡GRACIAS POR SU ATENCIÓN!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pic>
        <p:nvPicPr>
          <p:cNvPr id="100" name="Google Shape;100;p19"/>
          <p:cNvPicPr preferRelativeResize="0"/>
          <p:nvPr/>
        </p:nvPicPr>
        <p:blipFill>
          <a:blip r:embed="rId3">
            <a:alphaModFix/>
          </a:blip>
          <a:stretch>
            <a:fillRect/>
          </a:stretch>
        </p:blipFill>
        <p:spPr>
          <a:xfrm>
            <a:off x="0" y="0"/>
            <a:ext cx="6767751" cy="5143500"/>
          </a:xfrm>
          <a:prstGeom prst="rect">
            <a:avLst/>
          </a:prstGeom>
          <a:noFill/>
          <a:ln>
            <a:noFill/>
          </a:ln>
        </p:spPr>
      </p:pic>
      <p:pic>
        <p:nvPicPr>
          <p:cNvPr id="101" name="Google Shape;101;p19"/>
          <p:cNvPicPr preferRelativeResize="0"/>
          <p:nvPr/>
        </p:nvPicPr>
        <p:blipFill rotWithShape="1">
          <a:blip r:embed="rId4">
            <a:alphaModFix/>
          </a:blip>
          <a:srcRect b="8672" l="19123" r="21521" t="5461"/>
          <a:stretch/>
        </p:blipFill>
        <p:spPr>
          <a:xfrm>
            <a:off x="6222850" y="0"/>
            <a:ext cx="2921149" cy="2857847"/>
          </a:xfrm>
          <a:prstGeom prst="rect">
            <a:avLst/>
          </a:prstGeom>
          <a:noFill/>
          <a:ln>
            <a:noFill/>
          </a:ln>
        </p:spPr>
      </p:pic>
      <p:pic>
        <p:nvPicPr>
          <p:cNvPr id="102" name="Google Shape;102;p19"/>
          <p:cNvPicPr preferRelativeResize="0"/>
          <p:nvPr/>
        </p:nvPicPr>
        <p:blipFill>
          <a:blip r:embed="rId5">
            <a:alphaModFix/>
          </a:blip>
          <a:stretch>
            <a:fillRect/>
          </a:stretch>
        </p:blipFill>
        <p:spPr>
          <a:xfrm>
            <a:off x="6222850" y="2857850"/>
            <a:ext cx="2921150" cy="2345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06" name="Shape 106"/>
        <p:cNvGrpSpPr/>
        <p:nvPr/>
      </p:nvGrpSpPr>
      <p:grpSpPr>
        <a:xfrm>
          <a:off x="0" y="0"/>
          <a:ext cx="0" cy="0"/>
          <a:chOff x="0" y="0"/>
          <a:chExt cx="0" cy="0"/>
        </a:xfrm>
      </p:grpSpPr>
      <p:sp>
        <p:nvSpPr>
          <p:cNvPr id="107" name="Google Shape;107;p20"/>
          <p:cNvSpPr txBox="1"/>
          <p:nvPr>
            <p:ph type="title"/>
          </p:nvPr>
        </p:nvSpPr>
        <p:spPr>
          <a:xfrm>
            <a:off x="195625" y="1836450"/>
            <a:ext cx="4045200" cy="1786200"/>
          </a:xfrm>
          <a:prstGeom prst="rect">
            <a:avLst/>
          </a:prstGeom>
        </p:spPr>
        <p:txBody>
          <a:bodyPr anchorCtr="0" anchor="b" bIns="91425" lIns="91425" spcFirstLastPara="1" rIns="91425" wrap="square" tIns="91425">
            <a:noAutofit/>
          </a:bodyPr>
          <a:lstStyle/>
          <a:p>
            <a:pPr indent="0" lvl="0" marL="0" rtl="0" algn="ctr">
              <a:lnSpc>
                <a:spcPct val="150000"/>
              </a:lnSpc>
              <a:spcBef>
                <a:spcPts val="0"/>
              </a:spcBef>
              <a:spcAft>
                <a:spcPts val="0"/>
              </a:spcAft>
              <a:buClr>
                <a:schemeClr val="dk2"/>
              </a:buClr>
              <a:buSzPts val="1100"/>
              <a:buFont typeface="Arial"/>
              <a:buNone/>
            </a:pPr>
            <a:r>
              <a:rPr b="1" lang="es" sz="6000"/>
              <a:t>CÁLCULO INTEGRAL</a:t>
            </a:r>
            <a:endParaRPr b="1" sz="6000"/>
          </a:p>
        </p:txBody>
      </p:sp>
      <p:sp>
        <p:nvSpPr>
          <p:cNvPr id="108" name="Google Shape;108;p20"/>
          <p:cNvSpPr txBox="1"/>
          <p:nvPr>
            <p:ph idx="1" type="subTitle"/>
          </p:nvPr>
        </p:nvSpPr>
        <p:spPr>
          <a:xfrm>
            <a:off x="195625" y="3857851"/>
            <a:ext cx="4045200" cy="1345500"/>
          </a:xfrm>
          <a:prstGeom prst="rect">
            <a:avLst/>
          </a:prstGeom>
        </p:spPr>
        <p:txBody>
          <a:bodyPr anchorCtr="0" anchor="t" bIns="91425" lIns="91425" spcFirstLastPara="1" rIns="91425" wrap="square" tIns="91425">
            <a:noAutofit/>
          </a:bodyPr>
          <a:lstStyle/>
          <a:p>
            <a:pPr indent="0" lvl="0" marL="457200" rtl="0" algn="just">
              <a:lnSpc>
                <a:spcPct val="150000"/>
              </a:lnSpc>
              <a:spcBef>
                <a:spcPts val="0"/>
              </a:spcBef>
              <a:spcAft>
                <a:spcPts val="0"/>
              </a:spcAft>
              <a:buNone/>
            </a:pPr>
            <a:r>
              <a:rPr lang="es" sz="1800">
                <a:latin typeface="Roboto Slab"/>
                <a:ea typeface="Roboto Slab"/>
                <a:cs typeface="Roboto Slab"/>
                <a:sym typeface="Roboto Slab"/>
              </a:rPr>
              <a:t>cálculo y </a:t>
            </a:r>
            <a:r>
              <a:rPr lang="es" sz="1800">
                <a:latin typeface="Roboto Slab"/>
                <a:ea typeface="Roboto Slab"/>
                <a:cs typeface="Roboto Slab"/>
                <a:sym typeface="Roboto Slab"/>
              </a:rPr>
              <a:t>geometría</a:t>
            </a:r>
            <a:r>
              <a:rPr lang="es" sz="1800">
                <a:latin typeface="Roboto Slab"/>
                <a:ea typeface="Roboto Slab"/>
                <a:cs typeface="Roboto Slab"/>
                <a:sym typeface="Roboto Slab"/>
              </a:rPr>
              <a:t> analítica</a:t>
            </a:r>
            <a:endParaRPr sz="1800">
              <a:latin typeface="Roboto Slab"/>
              <a:ea typeface="Roboto Slab"/>
              <a:cs typeface="Roboto Slab"/>
              <a:sym typeface="Roboto Slab"/>
            </a:endParaRPr>
          </a:p>
        </p:txBody>
      </p:sp>
      <p:sp>
        <p:nvSpPr>
          <p:cNvPr id="109" name="Google Shape;109;p20"/>
          <p:cNvSpPr txBox="1"/>
          <p:nvPr>
            <p:ph idx="2" type="body"/>
          </p:nvPr>
        </p:nvSpPr>
        <p:spPr>
          <a:xfrm>
            <a:off x="4939500" y="724200"/>
            <a:ext cx="3894000" cy="3790500"/>
          </a:xfrm>
          <a:prstGeom prst="rect">
            <a:avLst/>
          </a:prstGeom>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2"/>
              </a:buClr>
              <a:buSzPts val="1100"/>
              <a:buFont typeface="Arial"/>
              <a:buNone/>
            </a:pPr>
            <a:r>
              <a:rPr lang="es">
                <a:latin typeface="Roboto Slab"/>
                <a:ea typeface="Roboto Slab"/>
                <a:cs typeface="Roboto Slab"/>
                <a:sym typeface="Roboto Slab"/>
              </a:rPr>
              <a:t>Es una rama de las matemáticas  en la cual se estudia el cálculo a partir del proceso de integración que según el teorema fundamental del cálculo integral </a:t>
            </a:r>
            <a:r>
              <a:rPr lang="es">
                <a:latin typeface="Roboto Slab"/>
                <a:ea typeface="Roboto Slab"/>
                <a:cs typeface="Roboto Slab"/>
                <a:sym typeface="Roboto Slab"/>
              </a:rPr>
              <a:t>realizado</a:t>
            </a:r>
            <a:r>
              <a:rPr lang="es">
                <a:latin typeface="Roboto Slab"/>
                <a:ea typeface="Roboto Slab"/>
                <a:cs typeface="Roboto Slab"/>
                <a:sym typeface="Roboto Slab"/>
              </a:rPr>
              <a:t> a partir del trabajo de Isaac Barrow y Newton, podemos decir que es el proceso inverso de la derivación</a:t>
            </a:r>
            <a:endParaRPr>
              <a:latin typeface="Roboto Slab"/>
              <a:ea typeface="Roboto Slab"/>
              <a:cs typeface="Roboto Slab"/>
              <a:sym typeface="Roboto Slab"/>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latin typeface="Merriweather Black"/>
                <a:ea typeface="Merriweather Black"/>
                <a:cs typeface="Merriweather Black"/>
                <a:sym typeface="Merriweather Black"/>
              </a:rPr>
              <a:t>TEMARIO</a:t>
            </a:r>
            <a:endParaRPr>
              <a:latin typeface="Merriweather Black"/>
              <a:ea typeface="Merriweather Black"/>
              <a:cs typeface="Merriweather Black"/>
              <a:sym typeface="Merriweather Black"/>
            </a:endParaRPr>
          </a:p>
        </p:txBody>
      </p:sp>
      <p:sp>
        <p:nvSpPr>
          <p:cNvPr id="115" name="Google Shape;115;p21"/>
          <p:cNvSpPr txBox="1"/>
          <p:nvPr>
            <p:ph idx="1" type="body"/>
          </p:nvPr>
        </p:nvSpPr>
        <p:spPr>
          <a:xfrm>
            <a:off x="311700" y="1080300"/>
            <a:ext cx="4412400" cy="3334800"/>
          </a:xfrm>
          <a:prstGeom prst="rect">
            <a:avLst/>
          </a:prstGeom>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lang="es" sz="2000">
                <a:latin typeface="Roboto Slab"/>
                <a:ea typeface="Roboto Slab"/>
                <a:cs typeface="Roboto Slab"/>
                <a:sym typeface="Roboto Slab"/>
              </a:rPr>
              <a:t>1.</a:t>
            </a:r>
            <a:r>
              <a:rPr lang="es" sz="2000">
                <a:latin typeface="Roboto Slab"/>
                <a:ea typeface="Roboto Slab"/>
                <a:cs typeface="Roboto Slab"/>
                <a:sym typeface="Roboto Slab"/>
              </a:rPr>
              <a:t>Sucesiones y series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2.</a:t>
            </a:r>
            <a:r>
              <a:rPr lang="es" sz="2000">
                <a:latin typeface="Roboto Slab"/>
                <a:ea typeface="Roboto Slab"/>
                <a:cs typeface="Roboto Slab"/>
                <a:sym typeface="Roboto Slab"/>
              </a:rPr>
              <a:t>Las integrales definida e indefinida</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3.</a:t>
            </a:r>
            <a:r>
              <a:rPr lang="es" sz="2000">
                <a:latin typeface="Roboto Slab"/>
                <a:ea typeface="Roboto Slab"/>
                <a:cs typeface="Roboto Slab"/>
                <a:sym typeface="Roboto Slab"/>
              </a:rPr>
              <a:t>Métodos de integración</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l">
              <a:lnSpc>
                <a:spcPct val="100000"/>
              </a:lnSpc>
              <a:spcBef>
                <a:spcPts val="1200"/>
              </a:spcBef>
              <a:spcAft>
                <a:spcPts val="0"/>
              </a:spcAft>
              <a:buNone/>
            </a:pPr>
            <a:r>
              <a:rPr lang="es" sz="2000">
                <a:latin typeface="Roboto Slab"/>
                <a:ea typeface="Roboto Slab"/>
                <a:cs typeface="Roboto Slab"/>
                <a:sym typeface="Roboto Slab"/>
              </a:rPr>
              <a:t>4.</a:t>
            </a:r>
            <a:r>
              <a:rPr lang="es" sz="2000">
                <a:latin typeface="Roboto Slab"/>
                <a:ea typeface="Roboto Slab"/>
                <a:cs typeface="Roboto Slab"/>
                <a:sym typeface="Roboto Slab"/>
              </a:rPr>
              <a:t>Derivación y diferenciación de funciones escalares de varias variables</a:t>
            </a:r>
            <a:br>
              <a:rPr lang="es" sz="2000">
                <a:latin typeface="Roboto Slab"/>
                <a:ea typeface="Roboto Slab"/>
                <a:cs typeface="Roboto Slab"/>
                <a:sym typeface="Roboto Slab"/>
              </a:rPr>
            </a:br>
            <a:endParaRPr sz="2000">
              <a:latin typeface="Roboto Slab"/>
              <a:ea typeface="Roboto Slab"/>
              <a:cs typeface="Roboto Slab"/>
              <a:sym typeface="Roboto Slab"/>
            </a:endParaRPr>
          </a:p>
          <a:p>
            <a:pPr indent="0" lvl="0" marL="0" rtl="0" algn="just">
              <a:lnSpc>
                <a:spcPct val="100000"/>
              </a:lnSpc>
              <a:spcBef>
                <a:spcPts val="1200"/>
              </a:spcBef>
              <a:spcAft>
                <a:spcPts val="0"/>
              </a:spcAft>
              <a:buNone/>
            </a:pPr>
            <a:r>
              <a:t/>
            </a:r>
            <a:endParaRPr sz="2000">
              <a:latin typeface="Roboto Slab"/>
              <a:ea typeface="Roboto Slab"/>
              <a:cs typeface="Roboto Slab"/>
              <a:sym typeface="Roboto Slab"/>
            </a:endParaRPr>
          </a:p>
          <a:p>
            <a:pPr indent="0" lvl="0" marL="0" rtl="0" algn="l">
              <a:spcBef>
                <a:spcPts val="1200"/>
              </a:spcBef>
              <a:spcAft>
                <a:spcPts val="1600"/>
              </a:spcAft>
              <a:buNone/>
            </a:pPr>
            <a:r>
              <a:t/>
            </a:r>
            <a:endParaRPr/>
          </a:p>
        </p:txBody>
      </p:sp>
      <p:sp>
        <p:nvSpPr>
          <p:cNvPr id="116" name="Google Shape;116;p21"/>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17" name="Google Shape;117;p21"/>
          <p:cNvSpPr/>
          <p:nvPr/>
        </p:nvSpPr>
        <p:spPr>
          <a:xfrm>
            <a:off x="5506838" y="1988800"/>
            <a:ext cx="2651022"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SIN LABORATORIO</a:t>
            </a:r>
            <a:endParaRPr sz="2400">
              <a:latin typeface="Impact"/>
              <a:ea typeface="Impact"/>
              <a:cs typeface="Impact"/>
              <a:sym typeface="Impact"/>
            </a:endParaRPr>
          </a:p>
        </p:txBody>
      </p:sp>
      <p:sp>
        <p:nvSpPr>
          <p:cNvPr id="118" name="Google Shape;118;p21"/>
          <p:cNvSpPr/>
          <p:nvPr/>
        </p:nvSpPr>
        <p:spPr>
          <a:xfrm>
            <a:off x="5707200" y="365272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Créditos</a:t>
            </a:r>
            <a:r>
              <a:rPr lang="es" sz="2400">
                <a:latin typeface="Impact"/>
                <a:ea typeface="Impact"/>
                <a:cs typeface="Impact"/>
                <a:sym typeface="Impact"/>
              </a:rPr>
              <a:t> 8</a:t>
            </a:r>
            <a:endParaRPr sz="2400">
              <a:latin typeface="Impact"/>
              <a:ea typeface="Impact"/>
              <a:cs typeface="Impact"/>
              <a:sym typeface="Impact"/>
            </a:endParaRPr>
          </a:p>
        </p:txBody>
      </p:sp>
      <p:sp>
        <p:nvSpPr>
          <p:cNvPr id="119" name="Google Shape;119;p21"/>
          <p:cNvSpPr/>
          <p:nvPr/>
        </p:nvSpPr>
        <p:spPr>
          <a:xfrm>
            <a:off x="5707200" y="324875"/>
            <a:ext cx="2250288" cy="1257930"/>
          </a:xfrm>
          <a:prstGeom prst="flowChartTerminator">
            <a:avLst/>
          </a:prstGeom>
          <a:solidFill>
            <a:srgbClr val="E6CF2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s" sz="2400">
                <a:latin typeface="Impact"/>
                <a:ea typeface="Impact"/>
                <a:cs typeface="Impact"/>
                <a:sym typeface="Impact"/>
              </a:rPr>
              <a:t>64 hrs</a:t>
            </a:r>
            <a:endParaRPr sz="2400">
              <a:latin typeface="Impact"/>
              <a:ea typeface="Impact"/>
              <a:cs typeface="Impact"/>
              <a:sym typeface="Impact"/>
            </a:endParaRPr>
          </a:p>
        </p:txBody>
      </p:sp>
    </p:spTree>
  </p:cSld>
  <p:clrMapOvr>
    <a:masterClrMapping/>
  </p:clrMapOvr>
</p:sld>
</file>

<file path=ppt/theme/theme1.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F9D58"/>
      </a:accent4>
      <a:accent5>
        <a:srgbClr val="01AFD1"/>
      </a:accent5>
      <a:accent6>
        <a:srgbClr val="9C27B0"/>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