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8" r:id="rId5"/>
    <p:sldId id="261" r:id="rId6"/>
    <p:sldId id="260" r:id="rId7"/>
    <p:sldId id="264" r:id="rId8"/>
    <p:sldId id="266" r:id="rId9"/>
    <p:sldId id="263" r:id="rId10"/>
    <p:sldId id="262" r:id="rId11"/>
    <p:sldId id="267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dirty="0" smtClean="0"/>
              <a:t>OPTATIVAS DE MODULOS TERMINALES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476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6605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INGENIERIA AUTOMOTRIZ I (3071)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5745" y="1244075"/>
            <a:ext cx="4185623" cy="474917"/>
          </a:xfrm>
        </p:spPr>
        <p:txBody>
          <a:bodyPr/>
          <a:lstStyle/>
          <a:p>
            <a:r>
              <a:rPr lang="es-MX" dirty="0" smtClean="0"/>
              <a:t>DATOS GENERALES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88383" y="1245976"/>
            <a:ext cx="4185618" cy="473016"/>
          </a:xfrm>
        </p:spPr>
        <p:txBody>
          <a:bodyPr/>
          <a:lstStyle/>
          <a:p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4" y="1787410"/>
            <a:ext cx="4185617" cy="5070589"/>
          </a:xfrm>
        </p:spPr>
        <p:txBody>
          <a:bodyPr>
            <a:normAutofit/>
          </a:bodyPr>
          <a:lstStyle/>
          <a:p>
            <a:r>
              <a:rPr lang="es-MX" sz="2800" dirty="0"/>
              <a:t>1 Introducción a la suspensión </a:t>
            </a:r>
            <a:endParaRPr lang="es-MX" sz="2800" dirty="0" smtClean="0"/>
          </a:p>
          <a:p>
            <a:r>
              <a:rPr lang="es-MX" sz="2800" dirty="0"/>
              <a:t>2 Llantas y rines </a:t>
            </a:r>
            <a:endParaRPr lang="es-MX" sz="2800" dirty="0" smtClean="0"/>
          </a:p>
          <a:p>
            <a:r>
              <a:rPr lang="es-MX" sz="2800" dirty="0"/>
              <a:t>3 </a:t>
            </a:r>
            <a:r>
              <a:rPr lang="es-MX" sz="2800" dirty="0" err="1"/>
              <a:t>Elasto</a:t>
            </a:r>
            <a:r>
              <a:rPr lang="es-MX" sz="2800" dirty="0"/>
              <a:t>-Cinemática de la rueda </a:t>
            </a:r>
            <a:endParaRPr lang="es-MX" sz="2800" dirty="0" smtClean="0"/>
          </a:p>
          <a:p>
            <a:r>
              <a:rPr lang="es-MX" sz="2800" dirty="0"/>
              <a:t>4 Dirección </a:t>
            </a:r>
            <a:endParaRPr lang="es-MX" sz="2800" dirty="0" smtClean="0"/>
          </a:p>
          <a:p>
            <a:r>
              <a:rPr lang="es-MX" sz="2800" dirty="0"/>
              <a:t>5 Cinemática del resorte </a:t>
            </a:r>
            <a:endParaRPr lang="es-MX" sz="2800" dirty="0" smtClean="0"/>
          </a:p>
          <a:p>
            <a:r>
              <a:rPr lang="es-MX" sz="2800" dirty="0"/>
              <a:t>6 Dinámica del chasis</a:t>
            </a:r>
          </a:p>
        </p:txBody>
      </p:sp>
      <p:sp>
        <p:nvSpPr>
          <p:cNvPr id="11" name="Marcador de contenido 3"/>
          <p:cNvSpPr>
            <a:spLocks noGrp="1"/>
          </p:cNvSpPr>
          <p:nvPr>
            <p:ph sz="half" idx="2"/>
          </p:nvPr>
        </p:nvSpPr>
        <p:spPr>
          <a:xfrm>
            <a:off x="675745" y="1787410"/>
            <a:ext cx="4185623" cy="5070590"/>
          </a:xfrm>
        </p:spPr>
        <p:txBody>
          <a:bodyPr>
            <a:normAutofit/>
          </a:bodyPr>
          <a:lstStyle/>
          <a:p>
            <a:r>
              <a:rPr lang="es-MX" sz="2400" dirty="0" smtClean="0"/>
              <a:t>OBJETIVO: </a:t>
            </a:r>
            <a:r>
              <a:rPr lang="es-MX" sz="2400" dirty="0"/>
              <a:t>El alumno analizará e inferirá, desde un punto de vista dinámico, la relación entre los diferentes parámetros de algunos sistemas del automóvil</a:t>
            </a:r>
            <a:r>
              <a:rPr lang="es-MX" sz="2400" dirty="0" smtClean="0"/>
              <a:t>.</a:t>
            </a:r>
          </a:p>
          <a:p>
            <a:r>
              <a:rPr lang="es-MX" sz="2400" dirty="0" smtClean="0"/>
              <a:t>CREDITOS</a:t>
            </a:r>
            <a:r>
              <a:rPr lang="es-MX" sz="2400" dirty="0"/>
              <a:t>: </a:t>
            </a:r>
            <a:r>
              <a:rPr lang="es-MX" sz="2400" dirty="0" smtClean="0"/>
              <a:t>8</a:t>
            </a:r>
            <a:endParaRPr lang="es-MX" sz="2400" dirty="0"/>
          </a:p>
          <a:p>
            <a:r>
              <a:rPr lang="es-MX" sz="2400" dirty="0"/>
              <a:t>HORAS: 4-SEMANA / </a:t>
            </a:r>
            <a:r>
              <a:rPr lang="es-MX" sz="2400" dirty="0" smtClean="0"/>
              <a:t>64-SEMESTRE</a:t>
            </a:r>
          </a:p>
          <a:p>
            <a:r>
              <a:rPr lang="es-MX" sz="2400" dirty="0" smtClean="0"/>
              <a:t>MODALIDAD: </a:t>
            </a:r>
            <a:r>
              <a:rPr lang="es-MX" sz="2400" dirty="0" err="1" smtClean="0"/>
              <a:t>Teorico</a:t>
            </a:r>
            <a:endParaRPr lang="es-MX" sz="2400" dirty="0" smtClean="0"/>
          </a:p>
          <a:p>
            <a:r>
              <a:rPr lang="es-MX" sz="2400" dirty="0" smtClean="0"/>
              <a:t>*SEMESTRE:9*</a:t>
            </a:r>
          </a:p>
        </p:txBody>
      </p:sp>
    </p:spTree>
    <p:extLst>
      <p:ext uri="{BB962C8B-B14F-4D97-AF65-F5344CB8AC3E}">
        <p14:creationId xmlns:p14="http://schemas.microsoft.com/office/powerpoint/2010/main" val="100293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>
            <a:normAutofit/>
          </a:bodyPr>
          <a:lstStyle/>
          <a:p>
            <a:r>
              <a:rPr lang="es-MX" dirty="0" smtClean="0"/>
              <a:t>SEGURIDAD INDUSTRIAL (1087)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5744" y="1306286"/>
            <a:ext cx="4185623" cy="380318"/>
          </a:xfrm>
        </p:spPr>
        <p:txBody>
          <a:bodyPr/>
          <a:lstStyle/>
          <a:p>
            <a:r>
              <a:rPr lang="es-MX" dirty="0" smtClean="0"/>
              <a:t>DATOS GENERALES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75745" y="1686605"/>
            <a:ext cx="4185623" cy="4910138"/>
          </a:xfrm>
        </p:spPr>
        <p:txBody>
          <a:bodyPr>
            <a:normAutofit fontScale="92500"/>
          </a:bodyPr>
          <a:lstStyle/>
          <a:p>
            <a:r>
              <a:rPr lang="es-MX" sz="2500" dirty="0" smtClean="0"/>
              <a:t>OBJETIVO</a:t>
            </a:r>
            <a:r>
              <a:rPr lang="es-MX" sz="2500" dirty="0"/>
              <a:t>: El alumno diseñará un programa integral de seguridad, el cual contemple todas las disciplinas correlacionadas con la seguridad, la salud e integridad de las personas.</a:t>
            </a:r>
            <a:endParaRPr lang="es-MX" sz="2500" dirty="0" smtClean="0"/>
          </a:p>
          <a:p>
            <a:r>
              <a:rPr lang="es-MX" sz="2500" dirty="0" smtClean="0"/>
              <a:t>CREDITOS: 6</a:t>
            </a:r>
          </a:p>
          <a:p>
            <a:r>
              <a:rPr lang="es-MX" sz="2500" dirty="0" smtClean="0"/>
              <a:t> HORAS: 4-SEMANA / 64-SEMESTRE</a:t>
            </a:r>
          </a:p>
          <a:p>
            <a:r>
              <a:rPr lang="es-MX" sz="2500" dirty="0" smtClean="0"/>
              <a:t>MODALIDAD: </a:t>
            </a:r>
            <a:r>
              <a:rPr lang="es-MX" sz="2500" dirty="0" err="1" smtClean="0"/>
              <a:t>Teorico</a:t>
            </a:r>
            <a:r>
              <a:rPr lang="es-MX" sz="2500" dirty="0" smtClean="0"/>
              <a:t>-practico</a:t>
            </a:r>
          </a:p>
          <a:p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88384" y="1306286"/>
            <a:ext cx="4185618" cy="380318"/>
          </a:xfrm>
        </p:spPr>
        <p:txBody>
          <a:bodyPr/>
          <a:lstStyle/>
          <a:p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4" y="1686605"/>
            <a:ext cx="4185617" cy="4910138"/>
          </a:xfrm>
        </p:spPr>
        <p:txBody>
          <a:bodyPr>
            <a:noAutofit/>
          </a:bodyPr>
          <a:lstStyle/>
          <a:p>
            <a:r>
              <a:rPr lang="es-MX" sz="2300" dirty="0" smtClean="0"/>
              <a:t>1. Conceptos generales</a:t>
            </a:r>
          </a:p>
          <a:p>
            <a:r>
              <a:rPr lang="es-MX" sz="2300" dirty="0" smtClean="0"/>
              <a:t>2. Fundamentos de seguridad</a:t>
            </a:r>
          </a:p>
          <a:p>
            <a:r>
              <a:rPr lang="es-MX" sz="2300" dirty="0" smtClean="0"/>
              <a:t>3. </a:t>
            </a:r>
            <a:r>
              <a:rPr lang="es-MX" sz="2300" dirty="0"/>
              <a:t>F</a:t>
            </a:r>
            <a:r>
              <a:rPr lang="es-MX" sz="2300" dirty="0" smtClean="0"/>
              <a:t>undamentos de higiene industrial</a:t>
            </a:r>
          </a:p>
          <a:p>
            <a:r>
              <a:rPr lang="es-MX" sz="2300" dirty="0" smtClean="0"/>
              <a:t>4. Marco normativo nacional e internacional</a:t>
            </a:r>
          </a:p>
          <a:p>
            <a:r>
              <a:rPr lang="es-MX" sz="2300" dirty="0" smtClean="0"/>
              <a:t>5. Administración y organización de la SSO</a:t>
            </a:r>
          </a:p>
          <a:p>
            <a:r>
              <a:rPr lang="es-MX" sz="2300" dirty="0" smtClean="0"/>
              <a:t>6. Diagnostico situacional</a:t>
            </a:r>
          </a:p>
          <a:p>
            <a:r>
              <a:rPr lang="es-MX" sz="2300" dirty="0" smtClean="0"/>
              <a:t>7. Planes y programas de salud</a:t>
            </a:r>
            <a:endParaRPr lang="es-MX" sz="2300" dirty="0"/>
          </a:p>
        </p:txBody>
      </p:sp>
    </p:spTree>
    <p:extLst>
      <p:ext uri="{BB962C8B-B14F-4D97-AF65-F5344CB8AC3E}">
        <p14:creationId xmlns:p14="http://schemas.microsoft.com/office/powerpoint/2010/main" val="81738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9600"/>
          </a:xfrm>
        </p:spPr>
        <p:txBody>
          <a:bodyPr>
            <a:normAutofit/>
          </a:bodyPr>
          <a:lstStyle/>
          <a:p>
            <a:r>
              <a:rPr lang="es-MX" sz="3200" dirty="0" smtClean="0"/>
              <a:t>SISTEMAS DE PRODUCCION AVANZADOS (3074)</a:t>
            </a:r>
            <a:endParaRPr lang="es-MX" sz="32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5744" y="1219200"/>
            <a:ext cx="4185623" cy="385931"/>
          </a:xfrm>
        </p:spPr>
        <p:txBody>
          <a:bodyPr/>
          <a:lstStyle/>
          <a:p>
            <a:r>
              <a:rPr lang="es-MX" dirty="0" smtClean="0"/>
              <a:t>DATOS GENERALES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75745" y="1626903"/>
            <a:ext cx="4185623" cy="4969840"/>
          </a:xfrm>
        </p:spPr>
        <p:txBody>
          <a:bodyPr>
            <a:noAutofit/>
          </a:bodyPr>
          <a:lstStyle/>
          <a:p>
            <a:r>
              <a:rPr lang="es-MX" sz="2000" dirty="0"/>
              <a:t>OBJETIVO: El alumno explicará el funcionamiento y utilización de las tecnologías para la manufactura y la información integradas por computadora, las técnicas para el diseño de productos y procesos automatizados, así como la planeación y el control de manufactura de </a:t>
            </a:r>
            <a:r>
              <a:rPr lang="es-MX" sz="2000" dirty="0" smtClean="0"/>
              <a:t>productos.</a:t>
            </a:r>
          </a:p>
          <a:p>
            <a:r>
              <a:rPr lang="es-MX" sz="2000" dirty="0" smtClean="0"/>
              <a:t>CREDITOS</a:t>
            </a:r>
            <a:r>
              <a:rPr lang="es-MX" sz="2000" dirty="0"/>
              <a:t>: 8</a:t>
            </a:r>
          </a:p>
          <a:p>
            <a:r>
              <a:rPr lang="es-MX" sz="2000" dirty="0"/>
              <a:t>HORAS: 4-SEMANA / 64-SEMESTRE</a:t>
            </a:r>
          </a:p>
          <a:p>
            <a:r>
              <a:rPr lang="es-MX" sz="2000" dirty="0"/>
              <a:t>MODALIDAD: </a:t>
            </a:r>
            <a:r>
              <a:rPr lang="es-MX" sz="2000" dirty="0" err="1" smtClean="0"/>
              <a:t>Teorica</a:t>
            </a:r>
            <a:endParaRPr lang="es-MX" sz="2000" dirty="0" smtClean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88383" y="1219200"/>
            <a:ext cx="4185618" cy="407702"/>
          </a:xfrm>
        </p:spPr>
        <p:txBody>
          <a:bodyPr/>
          <a:lstStyle/>
          <a:p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4" y="1626902"/>
            <a:ext cx="4185617" cy="5231097"/>
          </a:xfrm>
        </p:spPr>
        <p:txBody>
          <a:bodyPr>
            <a:noAutofit/>
          </a:bodyPr>
          <a:lstStyle/>
          <a:p>
            <a:r>
              <a:rPr lang="es-MX" sz="2200" dirty="0" smtClean="0"/>
              <a:t>1. Tecnologías para la manufactura integrada por computadora </a:t>
            </a:r>
          </a:p>
          <a:p>
            <a:r>
              <a:rPr lang="es-MX" sz="2200" dirty="0" smtClean="0"/>
              <a:t>2. Tecnologías para la información integrada por computadora </a:t>
            </a:r>
          </a:p>
          <a:p>
            <a:r>
              <a:rPr lang="es-MX" sz="2200" dirty="0" smtClean="0"/>
              <a:t>3. Tecnologías para el diseño de productos o procesos </a:t>
            </a:r>
          </a:p>
          <a:p>
            <a:r>
              <a:rPr lang="es-MX" sz="2200" dirty="0" smtClean="0"/>
              <a:t>4. Tecnologías para la planeación y el control de manufactura de productos</a:t>
            </a:r>
          </a:p>
          <a:p>
            <a:r>
              <a:rPr lang="es-MX" sz="2200" dirty="0" smtClean="0"/>
              <a:t>5. </a:t>
            </a:r>
            <a:r>
              <a:rPr lang="es-MX" sz="2200" dirty="0" err="1" smtClean="0"/>
              <a:t>Tecnologias</a:t>
            </a:r>
            <a:r>
              <a:rPr lang="es-MX" sz="2200" dirty="0" smtClean="0"/>
              <a:t> para procesos de producción </a:t>
            </a:r>
            <a:br>
              <a:rPr lang="es-MX" sz="2200" dirty="0" smtClean="0"/>
            </a:br>
            <a:endParaRPr lang="es-MX" sz="2200" dirty="0"/>
          </a:p>
        </p:txBody>
      </p:sp>
    </p:spTree>
    <p:extLst>
      <p:ext uri="{BB962C8B-B14F-4D97-AF65-F5344CB8AC3E}">
        <p14:creationId xmlns:p14="http://schemas.microsoft.com/office/powerpoint/2010/main" val="371733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MODULO DE GESTION DE LA CADENA DE SUMINISTROS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9892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22947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COSTOS LOGÍSTICOS Y SISTEMAS DE TRANSPORTE (3065)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5745" y="1732547"/>
            <a:ext cx="4185623" cy="384079"/>
          </a:xfrm>
        </p:spPr>
        <p:txBody>
          <a:bodyPr/>
          <a:lstStyle/>
          <a:p>
            <a:r>
              <a:rPr lang="es-MX" dirty="0" smtClean="0"/>
              <a:t>DATOS GENERALES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75745" y="2116626"/>
            <a:ext cx="4185623" cy="4524805"/>
          </a:xfrm>
        </p:spPr>
        <p:txBody>
          <a:bodyPr>
            <a:normAutofit fontScale="92500" lnSpcReduction="10000"/>
          </a:bodyPr>
          <a:lstStyle/>
          <a:p>
            <a:r>
              <a:rPr lang="es-MX" sz="2300" dirty="0"/>
              <a:t>OBJETIVO: El alumno analizará las principales operaciones logísticas en almacenes y distribución, haciendo énfasis en las estrategias y particularidades observadas en la realidad y en los casos de estudio, apoyados por sistemas de información geográfica.</a:t>
            </a:r>
          </a:p>
          <a:p>
            <a:r>
              <a:rPr lang="es-MX" sz="2300" dirty="0"/>
              <a:t>CREDITOS: 6</a:t>
            </a:r>
          </a:p>
          <a:p>
            <a:r>
              <a:rPr lang="es-MX" sz="2300" dirty="0"/>
              <a:t>HORAS: 4-SEMANA / </a:t>
            </a:r>
            <a:r>
              <a:rPr lang="es-MX" sz="2300" dirty="0" smtClean="0"/>
              <a:t>64-SEMESTRE</a:t>
            </a:r>
          </a:p>
          <a:p>
            <a:r>
              <a:rPr lang="es-MX" sz="2300" dirty="0" smtClean="0"/>
              <a:t>MODALIDAD: Teórico-practico</a:t>
            </a:r>
          </a:p>
          <a:p>
            <a:endParaRPr lang="es-MX" dirty="0"/>
          </a:p>
          <a:p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88384" y="1611299"/>
            <a:ext cx="4185618" cy="505327"/>
          </a:xfrm>
        </p:spPr>
        <p:txBody>
          <a:bodyPr/>
          <a:lstStyle/>
          <a:p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4" y="2116626"/>
            <a:ext cx="4185617" cy="4524805"/>
          </a:xfrm>
        </p:spPr>
        <p:txBody>
          <a:bodyPr>
            <a:noAutofit/>
          </a:bodyPr>
          <a:lstStyle/>
          <a:p>
            <a:r>
              <a:rPr lang="es-MX" sz="2400" dirty="0"/>
              <a:t>1. Introducción a la logística</a:t>
            </a:r>
          </a:p>
          <a:p>
            <a:r>
              <a:rPr lang="es-MX" sz="2400" dirty="0"/>
              <a:t>2. Operaciones de almacén </a:t>
            </a:r>
          </a:p>
          <a:p>
            <a:r>
              <a:rPr lang="es-MX" sz="2400" dirty="0"/>
              <a:t>3. Operaciones de distribución </a:t>
            </a:r>
          </a:p>
          <a:p>
            <a:r>
              <a:rPr lang="es-MX" sz="2400" dirty="0"/>
              <a:t>4. Sistemas de información geográfica</a:t>
            </a:r>
          </a:p>
          <a:p>
            <a:r>
              <a:rPr lang="es-MX" sz="2400" dirty="0"/>
              <a:t>5. Aplicaciones de los sistemas de información geográfica a la </a:t>
            </a:r>
            <a:r>
              <a:rPr lang="es-MX" sz="2400" dirty="0" smtClean="0"/>
              <a:t>logística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42725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3874"/>
          </a:xfrm>
        </p:spPr>
        <p:txBody>
          <a:bodyPr>
            <a:normAutofit/>
          </a:bodyPr>
          <a:lstStyle/>
          <a:p>
            <a:r>
              <a:rPr lang="es-MX" dirty="0" smtClean="0"/>
              <a:t>INTELIGENCIA DE NEGOCIOS (3066)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5744" y="1323474"/>
            <a:ext cx="4185623" cy="354992"/>
          </a:xfrm>
        </p:spPr>
        <p:txBody>
          <a:bodyPr/>
          <a:lstStyle/>
          <a:p>
            <a:r>
              <a:rPr lang="es-MX" dirty="0" smtClean="0"/>
              <a:t>DATOS GENERALES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75745" y="1678466"/>
            <a:ext cx="4185623" cy="4962965"/>
          </a:xfrm>
        </p:spPr>
        <p:txBody>
          <a:bodyPr>
            <a:noAutofit/>
          </a:bodyPr>
          <a:lstStyle/>
          <a:p>
            <a:r>
              <a:rPr lang="es-MX" sz="1900" dirty="0" smtClean="0"/>
              <a:t>OBJETIVO</a:t>
            </a:r>
            <a:r>
              <a:rPr lang="es-MX" sz="1900" dirty="0"/>
              <a:t>: El alumno identificará a los participantes de la cadena de suministros con el tema de la inteligencia de negocios, obteniendo una visión integral de la importancia que tiene en el entorno actual y como utilizarla como herramienta estratégica para alcanzar los objetivos de la </a:t>
            </a:r>
            <a:r>
              <a:rPr lang="es-MX" sz="1900" dirty="0" smtClean="0"/>
              <a:t>organización.</a:t>
            </a:r>
          </a:p>
          <a:p>
            <a:r>
              <a:rPr lang="es-MX" sz="1900" dirty="0" smtClean="0"/>
              <a:t>CREDITOS: 6</a:t>
            </a:r>
          </a:p>
          <a:p>
            <a:r>
              <a:rPr lang="es-MX" sz="1900" dirty="0" smtClean="0"/>
              <a:t>HORAS: 4-SEMANA / 64-SEMESTRE</a:t>
            </a:r>
          </a:p>
          <a:p>
            <a:r>
              <a:rPr lang="es-MX" sz="1900" dirty="0" smtClean="0"/>
              <a:t>MODALIDAD: </a:t>
            </a:r>
            <a:r>
              <a:rPr lang="es-MX" sz="1900" dirty="0" err="1" smtClean="0"/>
              <a:t>Teorico</a:t>
            </a:r>
            <a:r>
              <a:rPr lang="es-MX" sz="1900" dirty="0" smtClean="0"/>
              <a:t>-practico</a:t>
            </a:r>
          </a:p>
          <a:p>
            <a:r>
              <a:rPr lang="es-MX" sz="1900" dirty="0" smtClean="0"/>
              <a:t>*SEMESTRE:10*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88384" y="1299410"/>
            <a:ext cx="4185618" cy="379056"/>
          </a:xfrm>
        </p:spPr>
        <p:txBody>
          <a:bodyPr/>
          <a:lstStyle/>
          <a:p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4" y="1678467"/>
            <a:ext cx="4185617" cy="4962964"/>
          </a:xfrm>
        </p:spPr>
        <p:txBody>
          <a:bodyPr>
            <a:noAutofit/>
          </a:bodyPr>
          <a:lstStyle/>
          <a:p>
            <a:r>
              <a:rPr lang="es-MX" sz="2100" dirty="0"/>
              <a:t>1. La inteligencia de negocios como estrategia en la organización </a:t>
            </a:r>
          </a:p>
          <a:p>
            <a:r>
              <a:rPr lang="es-MX" sz="2100" dirty="0"/>
              <a:t>2. El modelo Data </a:t>
            </a:r>
            <a:r>
              <a:rPr lang="es-MX" sz="2100" dirty="0" err="1"/>
              <a:t>WarehouseOLAP</a:t>
            </a:r>
            <a:r>
              <a:rPr lang="es-MX" sz="2100" dirty="0"/>
              <a:t> (Online </a:t>
            </a:r>
            <a:r>
              <a:rPr lang="es-MX" sz="2100" dirty="0" err="1"/>
              <a:t>Analytical</a:t>
            </a:r>
            <a:r>
              <a:rPr lang="es-MX" sz="2100" dirty="0"/>
              <a:t> </a:t>
            </a:r>
            <a:r>
              <a:rPr lang="es-MX" sz="2100" dirty="0" err="1"/>
              <a:t>Processing</a:t>
            </a:r>
            <a:r>
              <a:rPr lang="es-MX" sz="2100" dirty="0"/>
              <a:t>) y la </a:t>
            </a:r>
            <a:r>
              <a:rPr lang="es-MX" sz="2100" dirty="0" smtClean="0"/>
              <a:t>minería de datos</a:t>
            </a:r>
            <a:endParaRPr lang="es-MX" sz="2100" dirty="0"/>
          </a:p>
          <a:p>
            <a:r>
              <a:rPr lang="es-MX" sz="2100" dirty="0"/>
              <a:t>3. Enfoque directivo y estratégico de la inteligencia de negocios </a:t>
            </a:r>
          </a:p>
          <a:p>
            <a:r>
              <a:rPr lang="es-MX" sz="2100" dirty="0"/>
              <a:t>4. Estrategia de la inteligencia de negocios por procesos de negocio y </a:t>
            </a:r>
            <a:r>
              <a:rPr lang="es-MX" sz="2100" dirty="0" smtClean="0"/>
              <a:t>aplicaciones por </a:t>
            </a:r>
            <a:r>
              <a:rPr lang="es-MX" sz="2100" dirty="0"/>
              <a:t>industria </a:t>
            </a:r>
          </a:p>
        </p:txBody>
      </p:sp>
    </p:spTree>
    <p:extLst>
      <p:ext uri="{BB962C8B-B14F-4D97-AF65-F5344CB8AC3E}">
        <p14:creationId xmlns:p14="http://schemas.microsoft.com/office/powerpoint/2010/main" val="113136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MODULO DE DIRECCION Y CREACION DE EMPRESAS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0197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3" y="247242"/>
            <a:ext cx="8596668" cy="1320800"/>
          </a:xfrm>
        </p:spPr>
        <p:txBody>
          <a:bodyPr/>
          <a:lstStyle/>
          <a:p>
            <a:r>
              <a:rPr lang="es-MX" dirty="0" smtClean="0"/>
              <a:t>DESARROLLO DE HABILIDADES DIRECTIVAS (1057)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5744" y="1568042"/>
            <a:ext cx="4185623" cy="331556"/>
          </a:xfrm>
        </p:spPr>
        <p:txBody>
          <a:bodyPr/>
          <a:lstStyle/>
          <a:p>
            <a:r>
              <a:rPr lang="es-MX" dirty="0" smtClean="0"/>
              <a:t>DATOS GENERALES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88383" y="1515860"/>
            <a:ext cx="4185618" cy="383738"/>
          </a:xfrm>
        </p:spPr>
        <p:txBody>
          <a:bodyPr/>
          <a:lstStyle/>
          <a:p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4" y="2065377"/>
            <a:ext cx="4185617" cy="4576056"/>
          </a:xfrm>
        </p:spPr>
        <p:txBody>
          <a:bodyPr>
            <a:normAutofit/>
          </a:bodyPr>
          <a:lstStyle/>
          <a:p>
            <a:r>
              <a:rPr lang="es-MX" sz="2800" dirty="0"/>
              <a:t>1. Habilidades personales </a:t>
            </a:r>
          </a:p>
          <a:p>
            <a:r>
              <a:rPr lang="es-MX" sz="2800" dirty="0"/>
              <a:t>2. Habilidades interpersonales </a:t>
            </a:r>
          </a:p>
          <a:p>
            <a:r>
              <a:rPr lang="es-MX" sz="2800" dirty="0"/>
              <a:t>3. Habilidades de grupo </a:t>
            </a:r>
          </a:p>
          <a:p>
            <a:r>
              <a:rPr lang="es-MX" sz="2800" dirty="0"/>
              <a:t>4. Habilidades, funciones y roles de la dirección </a:t>
            </a:r>
          </a:p>
        </p:txBody>
      </p:sp>
      <p:sp>
        <p:nvSpPr>
          <p:cNvPr id="7" name="Marcador de contenido 3"/>
          <p:cNvSpPr>
            <a:spLocks noGrp="1"/>
          </p:cNvSpPr>
          <p:nvPr>
            <p:ph sz="half" idx="2"/>
          </p:nvPr>
        </p:nvSpPr>
        <p:spPr>
          <a:xfrm>
            <a:off x="675744" y="1957093"/>
            <a:ext cx="4185623" cy="4792624"/>
          </a:xfrm>
        </p:spPr>
        <p:txBody>
          <a:bodyPr>
            <a:noAutofit/>
          </a:bodyPr>
          <a:lstStyle/>
          <a:p>
            <a:r>
              <a:rPr lang="es-MX" sz="2200" dirty="0"/>
              <a:t>OBJETIVO: El alumno construirá nuevos estilos y comportamientos de dirección y liderazgo mediante el desarrollo de nuevas habilidades, especialmente necesarias en un </a:t>
            </a:r>
            <a:r>
              <a:rPr lang="es-MX" sz="2200" dirty="0" smtClean="0"/>
              <a:t>entorno </a:t>
            </a:r>
            <a:r>
              <a:rPr lang="es-MX" sz="2200" dirty="0"/>
              <a:t>cada vez más complejo</a:t>
            </a:r>
            <a:r>
              <a:rPr lang="es-MX" sz="2200" dirty="0" smtClean="0"/>
              <a:t>.</a:t>
            </a:r>
          </a:p>
          <a:p>
            <a:r>
              <a:rPr lang="es-MX" sz="2200" dirty="0" smtClean="0"/>
              <a:t>CREDITOS</a:t>
            </a:r>
            <a:r>
              <a:rPr lang="es-MX" sz="2200" dirty="0"/>
              <a:t>: 6</a:t>
            </a:r>
          </a:p>
          <a:p>
            <a:r>
              <a:rPr lang="es-MX" sz="2200" dirty="0"/>
              <a:t>HORAS: 4-SEMANA / </a:t>
            </a:r>
            <a:r>
              <a:rPr lang="es-MX" sz="2200" dirty="0" smtClean="0"/>
              <a:t>64-SEMESTRE</a:t>
            </a:r>
          </a:p>
          <a:p>
            <a:r>
              <a:rPr lang="es-MX" sz="2200" dirty="0" smtClean="0"/>
              <a:t>MODALIDAD: </a:t>
            </a:r>
            <a:r>
              <a:rPr lang="es-MX" sz="2200" dirty="0" err="1" smtClean="0"/>
              <a:t>Teorico</a:t>
            </a:r>
            <a:r>
              <a:rPr lang="es-MX" sz="2200" dirty="0" smtClean="0"/>
              <a:t>-Practico</a:t>
            </a:r>
          </a:p>
        </p:txBody>
      </p:sp>
    </p:spTree>
    <p:extLst>
      <p:ext uri="{BB962C8B-B14F-4D97-AF65-F5344CB8AC3E}">
        <p14:creationId xmlns:p14="http://schemas.microsoft.com/office/powerpoint/2010/main" val="243076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MODULO DE PRODUCCION Y MANUFACTURA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114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87829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DISEÑO DE ELEMENTOS DE MAQUINAS (1782)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5744" y="1197429"/>
            <a:ext cx="4185623" cy="407702"/>
          </a:xfrm>
        </p:spPr>
        <p:txBody>
          <a:bodyPr/>
          <a:lstStyle/>
          <a:p>
            <a:r>
              <a:rPr lang="es-MX" dirty="0" smtClean="0"/>
              <a:t>DATOS GENERALES</a:t>
            </a:r>
            <a:endParaRPr lang="es-MX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75745" y="1605131"/>
            <a:ext cx="4185623" cy="4969840"/>
          </a:xfrm>
        </p:spPr>
        <p:txBody>
          <a:bodyPr/>
          <a:lstStyle/>
          <a:p>
            <a:r>
              <a:rPr lang="es-MX" sz="2000" dirty="0"/>
              <a:t>OBJETIVO: El alumno será capaz de analizar y diseñar diferentes elementos de máquinas. Podrá distinguir su proceso de diseño o de selección, su forma de operar, los modos en que ocurre su falla y la forma de interacción con otros elementos de una máquina.</a:t>
            </a:r>
          </a:p>
          <a:p>
            <a:r>
              <a:rPr lang="es-MX" sz="2000" dirty="0" smtClean="0"/>
              <a:t>CREDITOS</a:t>
            </a:r>
            <a:r>
              <a:rPr lang="es-MX" sz="2000" dirty="0"/>
              <a:t>: 8</a:t>
            </a:r>
          </a:p>
          <a:p>
            <a:r>
              <a:rPr lang="es-MX" sz="2000" dirty="0"/>
              <a:t>HORAS: 4-SEMANA / 64-SEMESTRE</a:t>
            </a:r>
          </a:p>
          <a:p>
            <a:r>
              <a:rPr lang="es-MX" sz="2000" dirty="0"/>
              <a:t>MODALIDAD: </a:t>
            </a:r>
            <a:r>
              <a:rPr lang="es-MX" sz="2000" dirty="0" err="1"/>
              <a:t>Teorica</a:t>
            </a:r>
            <a:endParaRPr lang="es-MX" sz="2000" dirty="0"/>
          </a:p>
          <a:p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88384" y="1197429"/>
            <a:ext cx="4185618" cy="407702"/>
          </a:xfrm>
        </p:spPr>
        <p:txBody>
          <a:bodyPr/>
          <a:lstStyle/>
          <a:p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4" y="1605131"/>
            <a:ext cx="4185617" cy="4969840"/>
          </a:xfrm>
        </p:spPr>
        <p:txBody>
          <a:bodyPr>
            <a:normAutofit lnSpcReduction="10000"/>
          </a:bodyPr>
          <a:lstStyle/>
          <a:p>
            <a:r>
              <a:rPr lang="es-MX" sz="2400" dirty="0"/>
              <a:t>1. Criterios de falla </a:t>
            </a:r>
          </a:p>
          <a:p>
            <a:r>
              <a:rPr lang="es-MX" sz="2400" dirty="0"/>
              <a:t>2. Diseño de flechas </a:t>
            </a:r>
          </a:p>
          <a:p>
            <a:r>
              <a:rPr lang="es-MX" sz="2400" dirty="0"/>
              <a:t>3. Diseño de engranes </a:t>
            </a:r>
          </a:p>
          <a:p>
            <a:r>
              <a:rPr lang="es-MX" sz="2400" dirty="0"/>
              <a:t>4. Diseño de transmisiones con elementos flexibles</a:t>
            </a:r>
          </a:p>
          <a:p>
            <a:r>
              <a:rPr lang="es-MX" sz="2400" dirty="0"/>
              <a:t>5. Cálculo y selección de rodamientos </a:t>
            </a:r>
          </a:p>
          <a:p>
            <a:r>
              <a:rPr lang="es-MX" sz="2400" dirty="0"/>
              <a:t>6. Diseño de resortes y muelles </a:t>
            </a:r>
          </a:p>
          <a:p>
            <a:r>
              <a:rPr lang="es-MX" sz="2400" dirty="0"/>
              <a:t>7. Frenos y embragues</a:t>
            </a:r>
          </a:p>
          <a:p>
            <a:r>
              <a:rPr lang="es-MX" sz="2400" dirty="0"/>
              <a:t>8. Bastidores y </a:t>
            </a:r>
            <a:r>
              <a:rPr lang="es-MX" sz="2400" dirty="0" smtClean="0"/>
              <a:t>uniones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8388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4914"/>
          </a:xfrm>
        </p:spPr>
        <p:txBody>
          <a:bodyPr/>
          <a:lstStyle/>
          <a:p>
            <a:r>
              <a:rPr lang="es-MX" dirty="0" smtClean="0"/>
              <a:t>DISEÑO DEL PRODUCTO (0971)</a:t>
            </a:r>
            <a:endParaRPr lang="es-MX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75744" y="1146486"/>
            <a:ext cx="4185623" cy="576262"/>
          </a:xfrm>
        </p:spPr>
        <p:txBody>
          <a:bodyPr/>
          <a:lstStyle/>
          <a:p>
            <a:r>
              <a:rPr lang="es-MX" dirty="0" smtClean="0"/>
              <a:t>DATOS GENERALES</a:t>
            </a:r>
            <a:endParaRPr lang="es-MX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5088384" y="1309771"/>
            <a:ext cx="4185618" cy="423862"/>
          </a:xfrm>
        </p:spPr>
        <p:txBody>
          <a:bodyPr/>
          <a:lstStyle/>
          <a:p>
            <a:r>
              <a:rPr lang="es-MX" dirty="0" smtClean="0"/>
              <a:t>TEMARIO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5088384" y="1758890"/>
            <a:ext cx="4185617" cy="4946709"/>
          </a:xfrm>
        </p:spPr>
        <p:txBody>
          <a:bodyPr>
            <a:noAutofit/>
          </a:bodyPr>
          <a:lstStyle/>
          <a:p>
            <a:r>
              <a:rPr lang="es-MX" sz="2100" dirty="0"/>
              <a:t>1. El producto </a:t>
            </a:r>
            <a:br>
              <a:rPr lang="es-MX" sz="2100" dirty="0"/>
            </a:br>
            <a:r>
              <a:rPr lang="es-MX" sz="2100" dirty="0"/>
              <a:t>2. Importancia del mercado </a:t>
            </a:r>
            <a:br>
              <a:rPr lang="es-MX" sz="2100" dirty="0"/>
            </a:br>
            <a:r>
              <a:rPr lang="es-MX" sz="2100" dirty="0"/>
              <a:t>3. Requerimientos y especificaciones </a:t>
            </a:r>
            <a:br>
              <a:rPr lang="es-MX" sz="2100" dirty="0"/>
            </a:br>
            <a:r>
              <a:rPr lang="es-MX" sz="2100" dirty="0"/>
              <a:t>4. Diseño conceptual y de configuración </a:t>
            </a:r>
            <a:br>
              <a:rPr lang="es-MX" sz="2100" dirty="0"/>
            </a:br>
            <a:r>
              <a:rPr lang="es-MX" sz="2100" dirty="0"/>
              <a:t>5. Ergonomía </a:t>
            </a:r>
            <a:br>
              <a:rPr lang="es-MX" sz="2100" dirty="0"/>
            </a:br>
            <a:r>
              <a:rPr lang="es-MX" sz="2100" dirty="0"/>
              <a:t>6. Estética </a:t>
            </a:r>
            <a:br>
              <a:rPr lang="es-MX" sz="2100" dirty="0"/>
            </a:br>
            <a:r>
              <a:rPr lang="es-MX" sz="2100" dirty="0"/>
              <a:t>7. Modelos y prototipos </a:t>
            </a:r>
            <a:br>
              <a:rPr lang="es-MX" sz="2100" dirty="0"/>
            </a:br>
            <a:r>
              <a:rPr lang="es-MX" sz="2100" dirty="0"/>
              <a:t>8. Diseño de detalle </a:t>
            </a:r>
            <a:br>
              <a:rPr lang="es-MX" sz="2100" dirty="0"/>
            </a:br>
            <a:r>
              <a:rPr lang="es-MX" sz="2100" dirty="0"/>
              <a:t>9. Mercadotecnia y publicidad </a:t>
            </a:r>
            <a:br>
              <a:rPr lang="es-MX" sz="2100" dirty="0"/>
            </a:br>
            <a:r>
              <a:rPr lang="es-MX" sz="2100" dirty="0"/>
              <a:t>10. Propiedad intelectual</a:t>
            </a:r>
            <a:br>
              <a:rPr lang="es-MX" sz="2100" dirty="0"/>
            </a:br>
            <a:r>
              <a:rPr lang="es-MX" sz="2100" dirty="0"/>
              <a:t>11. Análisis de costos </a:t>
            </a:r>
            <a:br>
              <a:rPr lang="es-MX" sz="2100" dirty="0"/>
            </a:br>
            <a:r>
              <a:rPr lang="es-MX" sz="2100" dirty="0"/>
              <a:t>12. Plan de negocios </a:t>
            </a:r>
          </a:p>
        </p:txBody>
      </p:sp>
      <p:sp>
        <p:nvSpPr>
          <p:cNvPr id="7" name="Marcador de contenido 3"/>
          <p:cNvSpPr>
            <a:spLocks noGrp="1"/>
          </p:cNvSpPr>
          <p:nvPr>
            <p:ph sz="half" idx="2"/>
          </p:nvPr>
        </p:nvSpPr>
        <p:spPr>
          <a:xfrm>
            <a:off x="675744" y="1729720"/>
            <a:ext cx="4185623" cy="4975880"/>
          </a:xfrm>
        </p:spPr>
        <p:txBody>
          <a:bodyPr>
            <a:noAutofit/>
          </a:bodyPr>
          <a:lstStyle/>
          <a:p>
            <a:r>
              <a:rPr lang="es-MX" sz="2400" dirty="0"/>
              <a:t>OBJETIVO: El alumno diseñará un producto aplicando las metodologías de diseño y técnicas asociadas por medio del trabajo en equipos </a:t>
            </a:r>
            <a:r>
              <a:rPr lang="es-MX" sz="2400" dirty="0" smtClean="0"/>
              <a:t>interdisciplinario</a:t>
            </a:r>
          </a:p>
          <a:p>
            <a:r>
              <a:rPr lang="es-MX" sz="2400" dirty="0" smtClean="0"/>
              <a:t>CREDITOS</a:t>
            </a:r>
            <a:r>
              <a:rPr lang="es-MX" sz="2400" dirty="0"/>
              <a:t>: </a:t>
            </a:r>
            <a:r>
              <a:rPr lang="es-MX" sz="2400" dirty="0" smtClean="0"/>
              <a:t>8</a:t>
            </a:r>
            <a:endParaRPr lang="es-MX" sz="2400" dirty="0"/>
          </a:p>
          <a:p>
            <a:r>
              <a:rPr lang="es-MX" sz="2400" dirty="0"/>
              <a:t>HORAS: 4-SEMANA / </a:t>
            </a:r>
            <a:r>
              <a:rPr lang="es-MX" sz="2400" dirty="0" smtClean="0"/>
              <a:t>64-SEMESTRE</a:t>
            </a:r>
          </a:p>
          <a:p>
            <a:r>
              <a:rPr lang="es-MX" sz="2400" dirty="0" smtClean="0"/>
              <a:t>MODALIDAD: </a:t>
            </a:r>
            <a:r>
              <a:rPr lang="es-MX" sz="2400" dirty="0" err="1" smtClean="0"/>
              <a:t>Teorico</a:t>
            </a:r>
            <a:endParaRPr lang="es-MX" sz="2400" dirty="0" smtClean="0"/>
          </a:p>
        </p:txBody>
      </p:sp>
    </p:spTree>
    <p:extLst>
      <p:ext uri="{BB962C8B-B14F-4D97-AF65-F5344CB8AC3E}">
        <p14:creationId xmlns:p14="http://schemas.microsoft.com/office/powerpoint/2010/main" val="245591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457</TotalTime>
  <Words>640</Words>
  <Application>Microsoft Office PowerPoint</Application>
  <PresentationFormat>Panorámica</PresentationFormat>
  <Paragraphs>102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Faceta</vt:lpstr>
      <vt:lpstr>OPTATIVAS DE MODULOS TERMINALES</vt:lpstr>
      <vt:lpstr>MODULO DE GESTION DE LA CADENA DE SUMINISTROS</vt:lpstr>
      <vt:lpstr>COSTOS LOGÍSTICOS Y SISTEMAS DE TRANSPORTE (3065)</vt:lpstr>
      <vt:lpstr>INTELIGENCIA DE NEGOCIOS (3066)</vt:lpstr>
      <vt:lpstr>MODULO DE DIRECCION Y CREACION DE EMPRESAS</vt:lpstr>
      <vt:lpstr>DESARROLLO DE HABILIDADES DIRECTIVAS (1057)</vt:lpstr>
      <vt:lpstr>MODULO DE PRODUCCION Y MANUFACTURA</vt:lpstr>
      <vt:lpstr>DISEÑO DE ELEMENTOS DE MAQUINAS (1782)</vt:lpstr>
      <vt:lpstr>DISEÑO DEL PRODUCTO (0971)</vt:lpstr>
      <vt:lpstr>INGENIERIA AUTOMOTRIZ I (3071)</vt:lpstr>
      <vt:lpstr>SEGURIDAD INDUSTRIAL (1087)</vt:lpstr>
      <vt:lpstr>SISTEMAS DE PRODUCCION AVANZADOS (3074)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OPTATIVAS DE MODULOS TERMINALES</dc:title>
  <dc:creator>CYBERWORLD-3</dc:creator>
  <cp:lastModifiedBy>J-106</cp:lastModifiedBy>
  <cp:revision>23</cp:revision>
  <dcterms:created xsi:type="dcterms:W3CDTF">2019-09-29T16:31:42Z</dcterms:created>
  <dcterms:modified xsi:type="dcterms:W3CDTF">2019-09-30T17:15:31Z</dcterms:modified>
</cp:coreProperties>
</file>